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2" r:id="rId3"/>
    <p:sldId id="288" r:id="rId4"/>
    <p:sldId id="291" r:id="rId5"/>
    <p:sldId id="296" r:id="rId6"/>
    <p:sldId id="287" r:id="rId7"/>
    <p:sldId id="289" r:id="rId8"/>
    <p:sldId id="271" r:id="rId9"/>
    <p:sldId id="274" r:id="rId10"/>
    <p:sldId id="293" r:id="rId11"/>
    <p:sldId id="294" r:id="rId12"/>
    <p:sldId id="281" r:id="rId13"/>
    <p:sldId id="280" r:id="rId14"/>
    <p:sldId id="298" r:id="rId15"/>
    <p:sldId id="299" r:id="rId16"/>
    <p:sldId id="279" r:id="rId17"/>
    <p:sldId id="2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Corah" initials="PC" lastIdx="19" clrIdx="0">
    <p:extLst>
      <p:ext uri="{19B8F6BF-5375-455C-9EA6-DF929625EA0E}">
        <p15:presenceInfo xmlns:p15="http://schemas.microsoft.com/office/powerpoint/2012/main" userId="d283cd0b7e77e8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45" d="100"/>
          <a:sy n="45" d="100"/>
        </p:scale>
        <p:origin x="732" y="48"/>
      </p:cViewPr>
      <p:guideLst>
        <p:guide orient="horz" pos="2160"/>
        <p:guide pos="3840"/>
      </p:guideLst>
    </p:cSldViewPr>
  </p:slideViewPr>
  <p:notesTextViewPr>
    <p:cViewPr>
      <p:scale>
        <a:sx n="1" d="1"/>
        <a:sy n="1" d="1"/>
      </p:scale>
      <p:origin x="0" y="0"/>
    </p:cViewPr>
  </p:notesTextViewPr>
  <p:notesViewPr>
    <p:cSldViewPr snapToGrid="0">
      <p:cViewPr varScale="1">
        <p:scale>
          <a:sx n="85" d="100"/>
          <a:sy n="85" d="100"/>
        </p:scale>
        <p:origin x="-37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D67C2-4FC6-4ECC-BA12-0D1148C670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Bingham Town Pavilion Redevelopment proposal</a:t>
            </a:r>
          </a:p>
        </p:txBody>
      </p:sp>
      <p:sp>
        <p:nvSpPr>
          <p:cNvPr id="3" name="Date Placeholder 2">
            <a:extLst>
              <a:ext uri="{FF2B5EF4-FFF2-40B4-BE49-F238E27FC236}">
                <a16:creationId xmlns:a16="http://schemas.microsoft.com/office/drawing/2014/main" id="{A0AD9906-A876-4E25-973D-56CABD332C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3548DF-178B-4DAB-8B65-120A3AB8D63D}" type="datetimeFigureOut">
              <a:rPr lang="en-GB" smtClean="0"/>
              <a:pPr/>
              <a:t>17/10/2019</a:t>
            </a:fld>
            <a:endParaRPr lang="en-GB"/>
          </a:p>
        </p:txBody>
      </p:sp>
      <p:sp>
        <p:nvSpPr>
          <p:cNvPr id="4" name="Footer Placeholder 3">
            <a:extLst>
              <a:ext uri="{FF2B5EF4-FFF2-40B4-BE49-F238E27FC236}">
                <a16:creationId xmlns:a16="http://schemas.microsoft.com/office/drawing/2014/main" id="{9927E531-CA39-4FC0-A54C-FEE47E6E3C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2A69F97-F4AA-427F-8DD3-AB6268EAC7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3FF0B2-8C1A-4AD6-AB92-971A7DCAA54A}" type="slidenum">
              <a:rPr lang="en-GB" smtClean="0"/>
              <a:pPr/>
              <a:t>‹#›</a:t>
            </a:fld>
            <a:endParaRPr lang="en-GB"/>
          </a:p>
        </p:txBody>
      </p:sp>
    </p:spTree>
    <p:extLst>
      <p:ext uri="{BB962C8B-B14F-4D97-AF65-F5344CB8AC3E}">
        <p14:creationId xmlns:p14="http://schemas.microsoft.com/office/powerpoint/2010/main" val="56373488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Bingham Town Pavilion Redevelopment proposal</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82AE7-4F7C-47FD-B25F-9D552500FAAC}" type="datetimeFigureOut">
              <a:rPr lang="en-GB" smtClean="0"/>
              <a:pPr/>
              <a:t>17/10/2019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D02D03-0B1E-41F5-A977-7685A25A6E92}" type="slidenum">
              <a:rPr lang="en-GB" smtClean="0"/>
              <a:pPr/>
              <a:t>‹#›</a:t>
            </a:fld>
            <a:endParaRPr lang="en-GB"/>
          </a:p>
        </p:txBody>
      </p:sp>
    </p:spTree>
    <p:extLst>
      <p:ext uri="{BB962C8B-B14F-4D97-AF65-F5344CB8AC3E}">
        <p14:creationId xmlns:p14="http://schemas.microsoft.com/office/powerpoint/2010/main" val="4694061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10</a:t>
            </a:fld>
            <a:endParaRPr lang="en-GB"/>
          </a:p>
        </p:txBody>
      </p:sp>
    </p:spTree>
    <p:extLst>
      <p:ext uri="{BB962C8B-B14F-4D97-AF65-F5344CB8AC3E}">
        <p14:creationId xmlns:p14="http://schemas.microsoft.com/office/powerpoint/2010/main" val="2944429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11</a:t>
            </a:fld>
            <a:endParaRPr lang="en-GB"/>
          </a:p>
        </p:txBody>
      </p:sp>
    </p:spTree>
    <p:extLst>
      <p:ext uri="{BB962C8B-B14F-4D97-AF65-F5344CB8AC3E}">
        <p14:creationId xmlns:p14="http://schemas.microsoft.com/office/powerpoint/2010/main" val="363845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14</a:t>
            </a:fld>
            <a:endParaRPr lang="en-GB"/>
          </a:p>
        </p:txBody>
      </p:sp>
    </p:spTree>
    <p:extLst>
      <p:ext uri="{BB962C8B-B14F-4D97-AF65-F5344CB8AC3E}">
        <p14:creationId xmlns:p14="http://schemas.microsoft.com/office/powerpoint/2010/main" val="243558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15</a:t>
            </a:fld>
            <a:endParaRPr lang="en-GB"/>
          </a:p>
        </p:txBody>
      </p:sp>
    </p:spTree>
    <p:extLst>
      <p:ext uri="{BB962C8B-B14F-4D97-AF65-F5344CB8AC3E}">
        <p14:creationId xmlns:p14="http://schemas.microsoft.com/office/powerpoint/2010/main" val="3980912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sz="1800" dirty="0"/>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sz="1800" dirty="0"/>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3</a:t>
            </a:fld>
            <a:endParaRPr lang="en-GB"/>
          </a:p>
        </p:txBody>
      </p:sp>
    </p:spTree>
    <p:extLst>
      <p:ext uri="{BB962C8B-B14F-4D97-AF65-F5344CB8AC3E}">
        <p14:creationId xmlns:p14="http://schemas.microsoft.com/office/powerpoint/2010/main" val="3576375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sz="1800" dirty="0"/>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4</a:t>
            </a:fld>
            <a:endParaRPr lang="en-GB"/>
          </a:p>
        </p:txBody>
      </p:sp>
    </p:spTree>
    <p:extLst>
      <p:ext uri="{BB962C8B-B14F-4D97-AF65-F5344CB8AC3E}">
        <p14:creationId xmlns:p14="http://schemas.microsoft.com/office/powerpoint/2010/main" val="360795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sz="1800" dirty="0"/>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5</a:t>
            </a:fld>
            <a:endParaRPr lang="en-GB"/>
          </a:p>
        </p:txBody>
      </p:sp>
    </p:spTree>
    <p:extLst>
      <p:ext uri="{BB962C8B-B14F-4D97-AF65-F5344CB8AC3E}">
        <p14:creationId xmlns:p14="http://schemas.microsoft.com/office/powerpoint/2010/main" val="1192764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sz="1800" dirty="0"/>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sz="1800" dirty="0"/>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7</a:t>
            </a:fld>
            <a:endParaRPr lang="en-GB"/>
          </a:p>
        </p:txBody>
      </p:sp>
    </p:spTree>
    <p:extLst>
      <p:ext uri="{BB962C8B-B14F-4D97-AF65-F5344CB8AC3E}">
        <p14:creationId xmlns:p14="http://schemas.microsoft.com/office/powerpoint/2010/main" val="1131253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Header Placeholder 3"/>
          <p:cNvSpPr>
            <a:spLocks noGrp="1"/>
          </p:cNvSpPr>
          <p:nvPr>
            <p:ph type="hdr" sz="quarter" idx="10"/>
          </p:nvPr>
        </p:nvSpPr>
        <p:spPr>
          <a:xfrm>
            <a:off x="0" y="0"/>
            <a:ext cx="6858000" cy="458788"/>
          </a:xfrm>
        </p:spPr>
        <p:txBody>
          <a:bodyPr/>
          <a:lstStyle/>
          <a:p>
            <a:pPr algn="ctr"/>
            <a:r>
              <a:rPr lang="en-GB" dirty="0"/>
              <a:t>Bingham Town Pavilion Redevelopment proposal  Presentation 24/09/19</a:t>
            </a:r>
          </a:p>
        </p:txBody>
      </p:sp>
      <p:sp>
        <p:nvSpPr>
          <p:cNvPr id="5" name="Slide Number Placeholder 4"/>
          <p:cNvSpPr>
            <a:spLocks noGrp="1"/>
          </p:cNvSpPr>
          <p:nvPr>
            <p:ph type="sldNum" sz="quarter" idx="11"/>
          </p:nvPr>
        </p:nvSpPr>
        <p:spPr/>
        <p:txBody>
          <a:bodyPr/>
          <a:lstStyle/>
          <a:p>
            <a:fld id="{F2D02D03-0B1E-41F5-A977-7685A25A6E92}"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E37633D-F469-42B8-A133-93019DCB52B5}" type="datetime1">
              <a:rPr lang="en-GB" smtClean="0"/>
              <a:pPr/>
              <a:t>17/10/2019</a:t>
            </a:fld>
            <a:endParaRPr lang="en-GB"/>
          </a:p>
        </p:txBody>
      </p:sp>
      <p:sp>
        <p:nvSpPr>
          <p:cNvPr id="5" name="Footer Placeholder 4"/>
          <p:cNvSpPr>
            <a:spLocks noGrp="1"/>
          </p:cNvSpPr>
          <p:nvPr>
            <p:ph type="ftr" sz="quarter" idx="11"/>
          </p:nvPr>
        </p:nvSpPr>
        <p:spPr/>
        <p:txBody>
          <a:bodyPr/>
          <a:lstStyle/>
          <a:p>
            <a:r>
              <a:rPr lang="en-GB"/>
              <a:t>Presentation To Bingham Town Council Recreation and Amenities Committee  Tuesday September 3rd 2019</a:t>
            </a:r>
          </a:p>
        </p:txBody>
      </p:sp>
      <p:sp>
        <p:nvSpPr>
          <p:cNvPr id="6" name="Slide Number Placeholder 5"/>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325335644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AF9FCF-1961-4D4A-9C28-7C5C6D66871A}" type="datetime1">
              <a:rPr lang="en-GB" smtClean="0"/>
              <a:pPr/>
              <a:t>17/10/2019</a:t>
            </a:fld>
            <a:endParaRPr lang="en-GB"/>
          </a:p>
        </p:txBody>
      </p:sp>
      <p:sp>
        <p:nvSpPr>
          <p:cNvPr id="5" name="Footer Placeholder 4"/>
          <p:cNvSpPr>
            <a:spLocks noGrp="1"/>
          </p:cNvSpPr>
          <p:nvPr>
            <p:ph type="ftr" sz="quarter" idx="11"/>
          </p:nvPr>
        </p:nvSpPr>
        <p:spPr/>
        <p:txBody>
          <a:bodyPr/>
          <a:lstStyle/>
          <a:p>
            <a:r>
              <a:rPr lang="en-GB"/>
              <a:t>Presentation To Bingham Town Council Recreation and Amenities Committee  Tuesday September 3rd 2019</a:t>
            </a:r>
          </a:p>
        </p:txBody>
      </p:sp>
      <p:sp>
        <p:nvSpPr>
          <p:cNvPr id="6" name="Slide Number Placeholder 5"/>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323251271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19B7494-FCB8-4BF6-A642-9B5B9F9271C7}" type="datetime1">
              <a:rPr lang="en-GB" smtClean="0"/>
              <a:pPr/>
              <a:t>17/10/2019</a:t>
            </a:fld>
            <a:endParaRPr lang="en-GB"/>
          </a:p>
        </p:txBody>
      </p:sp>
      <p:sp>
        <p:nvSpPr>
          <p:cNvPr id="5" name="Footer Placeholder 4"/>
          <p:cNvSpPr>
            <a:spLocks noGrp="1"/>
          </p:cNvSpPr>
          <p:nvPr>
            <p:ph type="ftr" sz="quarter" idx="11"/>
          </p:nvPr>
        </p:nvSpPr>
        <p:spPr/>
        <p:txBody>
          <a:bodyPr/>
          <a:lstStyle/>
          <a:p>
            <a:r>
              <a:rPr lang="en-GB"/>
              <a:t>Presentation To Bingham Town Council Recreation and Amenities Committee  Tuesday September 3rd 2019</a:t>
            </a:r>
          </a:p>
        </p:txBody>
      </p:sp>
      <p:sp>
        <p:nvSpPr>
          <p:cNvPr id="6" name="Slide Number Placeholder 5"/>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217803226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6162A3-4FCA-42C1-ABC4-AE5F306755B7}" type="datetime1">
              <a:rPr lang="en-GB" smtClean="0"/>
              <a:pPr/>
              <a:t>17/10/2019</a:t>
            </a:fld>
            <a:endParaRPr lang="en-GB"/>
          </a:p>
        </p:txBody>
      </p:sp>
      <p:sp>
        <p:nvSpPr>
          <p:cNvPr id="5" name="Footer Placeholder 4"/>
          <p:cNvSpPr>
            <a:spLocks noGrp="1"/>
          </p:cNvSpPr>
          <p:nvPr>
            <p:ph type="ftr" sz="quarter" idx="11"/>
          </p:nvPr>
        </p:nvSpPr>
        <p:spPr/>
        <p:txBody>
          <a:bodyPr/>
          <a:lstStyle/>
          <a:p>
            <a:r>
              <a:rPr lang="en-GB"/>
              <a:t>Presentation To Bingham Town Council Recreation and Amenities Committee  Tuesday September 3rd 2019</a:t>
            </a:r>
          </a:p>
        </p:txBody>
      </p:sp>
      <p:sp>
        <p:nvSpPr>
          <p:cNvPr id="6" name="Slide Number Placeholder 5"/>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38503052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B0098-D616-40A2-B4AC-C42011A5802A}" type="datetime1">
              <a:rPr lang="en-GB" smtClean="0"/>
              <a:pPr/>
              <a:t>17/10/2019</a:t>
            </a:fld>
            <a:endParaRPr lang="en-GB"/>
          </a:p>
        </p:txBody>
      </p:sp>
      <p:sp>
        <p:nvSpPr>
          <p:cNvPr id="5" name="Footer Placeholder 4"/>
          <p:cNvSpPr>
            <a:spLocks noGrp="1"/>
          </p:cNvSpPr>
          <p:nvPr>
            <p:ph type="ftr" sz="quarter" idx="11"/>
          </p:nvPr>
        </p:nvSpPr>
        <p:spPr/>
        <p:txBody>
          <a:bodyPr/>
          <a:lstStyle/>
          <a:p>
            <a:r>
              <a:rPr lang="en-GB"/>
              <a:t>Presentation To Bingham Town Council Recreation and Amenities Committee  Tuesday September 3rd 2019</a:t>
            </a:r>
          </a:p>
        </p:txBody>
      </p:sp>
      <p:sp>
        <p:nvSpPr>
          <p:cNvPr id="6" name="Slide Number Placeholder 5"/>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369441968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E94CFED-BEAB-4BDC-96DB-74FB876FE55C}" type="datetime1">
              <a:rPr lang="en-GB" smtClean="0"/>
              <a:pPr/>
              <a:t>17/10/2019</a:t>
            </a:fld>
            <a:endParaRPr lang="en-GB"/>
          </a:p>
        </p:txBody>
      </p:sp>
      <p:sp>
        <p:nvSpPr>
          <p:cNvPr id="6" name="Footer Placeholder 5"/>
          <p:cNvSpPr>
            <a:spLocks noGrp="1"/>
          </p:cNvSpPr>
          <p:nvPr>
            <p:ph type="ftr" sz="quarter" idx="11"/>
          </p:nvPr>
        </p:nvSpPr>
        <p:spPr/>
        <p:txBody>
          <a:bodyPr/>
          <a:lstStyle/>
          <a:p>
            <a:r>
              <a:rPr lang="en-GB"/>
              <a:t>Presentation To Bingham Town Council Recreation and Amenities Committee  Tuesday September 3rd 2019</a:t>
            </a:r>
          </a:p>
        </p:txBody>
      </p:sp>
      <p:sp>
        <p:nvSpPr>
          <p:cNvPr id="7" name="Slide Number Placeholder 6"/>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121080862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1E2B448-4021-4761-9FF4-D837F8F1A4A5}" type="datetime1">
              <a:rPr lang="en-GB" smtClean="0"/>
              <a:pPr/>
              <a:t>17/10/2019</a:t>
            </a:fld>
            <a:endParaRPr lang="en-GB"/>
          </a:p>
        </p:txBody>
      </p:sp>
      <p:sp>
        <p:nvSpPr>
          <p:cNvPr id="8" name="Footer Placeholder 7"/>
          <p:cNvSpPr>
            <a:spLocks noGrp="1"/>
          </p:cNvSpPr>
          <p:nvPr>
            <p:ph type="ftr" sz="quarter" idx="11"/>
          </p:nvPr>
        </p:nvSpPr>
        <p:spPr/>
        <p:txBody>
          <a:bodyPr/>
          <a:lstStyle/>
          <a:p>
            <a:r>
              <a:rPr lang="en-GB"/>
              <a:t>Presentation To Bingham Town Council Recreation and Amenities Committee  Tuesday September 3rd 2019</a:t>
            </a:r>
          </a:p>
        </p:txBody>
      </p:sp>
      <p:sp>
        <p:nvSpPr>
          <p:cNvPr id="9" name="Slide Number Placeholder 8"/>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121259317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E037B22-3535-4079-A478-CB9878B1791B}" type="datetime1">
              <a:rPr lang="en-GB" smtClean="0"/>
              <a:pPr/>
              <a:t>17/10/2019</a:t>
            </a:fld>
            <a:endParaRPr lang="en-GB"/>
          </a:p>
        </p:txBody>
      </p:sp>
      <p:sp>
        <p:nvSpPr>
          <p:cNvPr id="4" name="Footer Placeholder 3"/>
          <p:cNvSpPr>
            <a:spLocks noGrp="1"/>
          </p:cNvSpPr>
          <p:nvPr>
            <p:ph type="ftr" sz="quarter" idx="11"/>
          </p:nvPr>
        </p:nvSpPr>
        <p:spPr/>
        <p:txBody>
          <a:bodyPr/>
          <a:lstStyle/>
          <a:p>
            <a:r>
              <a:rPr lang="en-GB"/>
              <a:t>Presentation To Bingham Town Council Recreation and Amenities Committee  Tuesday September 3rd 2019</a:t>
            </a:r>
          </a:p>
        </p:txBody>
      </p:sp>
      <p:sp>
        <p:nvSpPr>
          <p:cNvPr id="5" name="Slide Number Placeholder 4"/>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4181579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45D064-28A9-4E9E-9932-7A1BD7EA6F8F}" type="datetime1">
              <a:rPr lang="en-GB" smtClean="0"/>
              <a:pPr/>
              <a:t>17/10/2019</a:t>
            </a:fld>
            <a:endParaRPr lang="en-GB"/>
          </a:p>
        </p:txBody>
      </p:sp>
      <p:sp>
        <p:nvSpPr>
          <p:cNvPr id="3" name="Footer Placeholder 2"/>
          <p:cNvSpPr>
            <a:spLocks noGrp="1"/>
          </p:cNvSpPr>
          <p:nvPr>
            <p:ph type="ftr" sz="quarter" idx="11"/>
          </p:nvPr>
        </p:nvSpPr>
        <p:spPr/>
        <p:txBody>
          <a:bodyPr/>
          <a:lstStyle/>
          <a:p>
            <a:r>
              <a:rPr lang="en-GB"/>
              <a:t>Presentation To Bingham Town Council Recreation and Amenities Committee  Tuesday September 3rd 2019</a:t>
            </a:r>
          </a:p>
        </p:txBody>
      </p:sp>
      <p:sp>
        <p:nvSpPr>
          <p:cNvPr id="4" name="Slide Number Placeholder 3"/>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178529709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B46F01-EAE8-40FF-873F-EC4CCBAAFD0C}" type="datetime1">
              <a:rPr lang="en-GB" smtClean="0"/>
              <a:pPr/>
              <a:t>17/10/2019</a:t>
            </a:fld>
            <a:endParaRPr lang="en-GB"/>
          </a:p>
        </p:txBody>
      </p:sp>
      <p:sp>
        <p:nvSpPr>
          <p:cNvPr id="6" name="Footer Placeholder 5"/>
          <p:cNvSpPr>
            <a:spLocks noGrp="1"/>
          </p:cNvSpPr>
          <p:nvPr>
            <p:ph type="ftr" sz="quarter" idx="11"/>
          </p:nvPr>
        </p:nvSpPr>
        <p:spPr/>
        <p:txBody>
          <a:bodyPr/>
          <a:lstStyle/>
          <a:p>
            <a:r>
              <a:rPr lang="en-GB"/>
              <a:t>Presentation To Bingham Town Council Recreation and Amenities Committee  Tuesday September 3rd 2019</a:t>
            </a:r>
          </a:p>
        </p:txBody>
      </p:sp>
      <p:sp>
        <p:nvSpPr>
          <p:cNvPr id="7" name="Slide Number Placeholder 6"/>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3359064453"/>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5DAB50-05A5-4451-BA8E-CAC955096194}" type="datetime1">
              <a:rPr lang="en-GB" smtClean="0"/>
              <a:pPr/>
              <a:t>17/10/2019</a:t>
            </a:fld>
            <a:endParaRPr lang="en-GB"/>
          </a:p>
        </p:txBody>
      </p:sp>
      <p:sp>
        <p:nvSpPr>
          <p:cNvPr id="6" name="Footer Placeholder 5"/>
          <p:cNvSpPr>
            <a:spLocks noGrp="1"/>
          </p:cNvSpPr>
          <p:nvPr>
            <p:ph type="ftr" sz="quarter" idx="11"/>
          </p:nvPr>
        </p:nvSpPr>
        <p:spPr/>
        <p:txBody>
          <a:bodyPr/>
          <a:lstStyle/>
          <a:p>
            <a:r>
              <a:rPr lang="en-GB"/>
              <a:t>Presentation To Bingham Town Council Recreation and Amenities Committee  Tuesday September 3rd 2019</a:t>
            </a:r>
          </a:p>
        </p:txBody>
      </p:sp>
      <p:sp>
        <p:nvSpPr>
          <p:cNvPr id="7" name="Slide Number Placeholder 6"/>
          <p:cNvSpPr>
            <a:spLocks noGrp="1"/>
          </p:cNvSpPr>
          <p:nvPr>
            <p:ph type="sldNum" sz="quarter" idx="12"/>
          </p:nvPr>
        </p:nvSpPr>
        <p:spPr/>
        <p:txBody>
          <a:bodyPr/>
          <a:lstStyle/>
          <a:p>
            <a:fld id="{14FC05C1-7226-4A42-9A4D-F1BE0815D626}" type="slidenum">
              <a:rPr lang="en-GB" smtClean="0"/>
              <a:pPr/>
              <a:t>‹#›</a:t>
            </a:fld>
            <a:endParaRPr lang="en-GB"/>
          </a:p>
        </p:txBody>
      </p:sp>
    </p:spTree>
    <p:extLst>
      <p:ext uri="{BB962C8B-B14F-4D97-AF65-F5344CB8AC3E}">
        <p14:creationId xmlns:p14="http://schemas.microsoft.com/office/powerpoint/2010/main" val="3431216948"/>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92178-A934-4087-8A7E-CD26E76A3D4C}" type="datetime1">
              <a:rPr lang="en-GB" smtClean="0"/>
              <a:pPr/>
              <a:t>17/10/2019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To Bingham Town Council Recreation and Amenities Committee  Tuesday September 3rd 2019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FC05C1-7226-4A42-9A4D-F1BE0815D626}" type="slidenum">
              <a:rPr lang="en-GB" smtClean="0"/>
              <a:pPr/>
              <a:t>‹#›</a:t>
            </a:fld>
            <a:endParaRPr lang="en-GB"/>
          </a:p>
        </p:txBody>
      </p:sp>
      <p:pic>
        <p:nvPicPr>
          <p:cNvPr id="7" name="Picture 2" descr="Bingham-RUFC-logo-business card-ve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564967" y="33455"/>
            <a:ext cx="16002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6668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7675" y="710277"/>
            <a:ext cx="9144000" cy="3159299"/>
          </a:xfrm>
        </p:spPr>
        <p:txBody>
          <a:bodyPr>
            <a:noAutofit/>
          </a:bodyPr>
          <a:lstStyle/>
          <a:p>
            <a:r>
              <a:rPr lang="en-GB" sz="4800" dirty="0">
                <a:latin typeface="Calibri Light" panose="020F0302020204030204" pitchFamily="34" charset="0"/>
                <a:cs typeface="Calibri Light" panose="020F0302020204030204" pitchFamily="34" charset="0"/>
              </a:rPr>
              <a:t>Bingham Town Pavilion Redevelopment proposal</a:t>
            </a:r>
            <a:br>
              <a:rPr lang="en-GB" sz="4800" dirty="0">
                <a:latin typeface="Calibri Light" panose="020F0302020204030204" pitchFamily="34" charset="0"/>
                <a:cs typeface="Calibri Light" panose="020F0302020204030204" pitchFamily="34" charset="0"/>
              </a:rPr>
            </a:br>
            <a:br>
              <a:rPr lang="en-GB" sz="4800" dirty="0">
                <a:latin typeface="Calibri Light" panose="020F0302020204030204" pitchFamily="34" charset="0"/>
                <a:cs typeface="Calibri Light" panose="020F0302020204030204" pitchFamily="34" charset="0"/>
              </a:rPr>
            </a:br>
            <a:endParaRPr lang="en-GB" sz="4800" dirty="0">
              <a:latin typeface="Calibri Light" panose="020F0302020204030204" pitchFamily="34" charset="0"/>
              <a:cs typeface="Calibri Light" panose="020F0302020204030204" pitchFamily="34" charset="0"/>
            </a:endParaRPr>
          </a:p>
        </p:txBody>
      </p:sp>
      <p:pic>
        <p:nvPicPr>
          <p:cNvPr id="4" name="Picture 3" descr="A picture containing outdoor, sky&#10;&#10;Description automatically generated">
            <a:extLst>
              <a:ext uri="{FF2B5EF4-FFF2-40B4-BE49-F238E27FC236}">
                <a16:creationId xmlns:a16="http://schemas.microsoft.com/office/drawing/2014/main" id="{FD4D6FAC-1450-4648-89D0-A60E48329A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228" y="3180996"/>
            <a:ext cx="11487543" cy="2044605"/>
          </a:xfrm>
          <a:prstGeom prst="rect">
            <a:avLst/>
          </a:prstGeom>
        </p:spPr>
      </p:pic>
    </p:spTree>
    <p:extLst>
      <p:ext uri="{BB962C8B-B14F-4D97-AF65-F5344CB8AC3E}">
        <p14:creationId xmlns:p14="http://schemas.microsoft.com/office/powerpoint/2010/main" val="174531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9040" y="1448185"/>
            <a:ext cx="4434840" cy="4801314"/>
          </a:xfrm>
          <a:prstGeom prst="rect">
            <a:avLst/>
          </a:prstGeom>
          <a:noFill/>
        </p:spPr>
        <p:txBody>
          <a:bodyPr wrap="square" rtlCol="0">
            <a:spAutoFit/>
          </a:bodyPr>
          <a:lstStyle/>
          <a:p>
            <a:r>
              <a:rPr lang="en-GB" sz="2400" dirty="0">
                <a:latin typeface="Calibri Light" panose="020F0302020204030204" pitchFamily="34" charset="0"/>
                <a:cs typeface="Calibri Light" panose="020F0302020204030204" pitchFamily="34" charset="0"/>
              </a:rPr>
              <a:t>Over double current capacity</a:t>
            </a: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Combined community room 200m2 capacity of c180 </a:t>
            </a:r>
          </a:p>
          <a:p>
            <a:r>
              <a:rPr lang="en-GB" sz="2400" dirty="0">
                <a:latin typeface="Calibri Light" panose="020F0302020204030204" pitchFamily="34" charset="0"/>
                <a:cs typeface="Calibri Light" panose="020F0302020204030204" pitchFamily="34" charset="0"/>
              </a:rPr>
              <a:t>Divider which can make 2 rooms:</a:t>
            </a: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102m2 &amp; c100 </a:t>
            </a:r>
            <a:r>
              <a:rPr lang="en-GB" sz="2400" dirty="0" err="1">
                <a:latin typeface="Calibri Light" panose="020F0302020204030204" pitchFamily="34" charset="0"/>
                <a:cs typeface="Calibri Light" panose="020F0302020204030204" pitchFamily="34" charset="0"/>
              </a:rPr>
              <a:t>sq</a:t>
            </a:r>
            <a:r>
              <a:rPr lang="en-GB" sz="2400" dirty="0">
                <a:latin typeface="Calibri Light" panose="020F0302020204030204" pitchFamily="34" charset="0"/>
                <a:cs typeface="Calibri Light" panose="020F0302020204030204" pitchFamily="34" charset="0"/>
              </a:rPr>
              <a:t> m </a:t>
            </a:r>
          </a:p>
          <a:p>
            <a:pPr marL="800100" lvl="1"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Two users can use at once</a:t>
            </a:r>
          </a:p>
          <a:p>
            <a:pPr marL="800100" lvl="1"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Both have access to bar </a:t>
            </a: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New Meeting room for c10/12</a:t>
            </a: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Kitchen sized for weddings, etc</a:t>
            </a: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Increased parking (86 spaces)</a:t>
            </a: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Single level for disabled access</a:t>
            </a:r>
          </a:p>
          <a:p>
            <a:pPr marL="342900" indent="-34290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Cycle Storage</a:t>
            </a:r>
          </a:p>
          <a:p>
            <a:endParaRPr lang="en-US" dirty="0"/>
          </a:p>
        </p:txBody>
      </p:sp>
      <p:sp>
        <p:nvSpPr>
          <p:cNvPr id="5" name="Rectangle 4">
            <a:extLst>
              <a:ext uri="{FF2B5EF4-FFF2-40B4-BE49-F238E27FC236}">
                <a16:creationId xmlns:a16="http://schemas.microsoft.com/office/drawing/2014/main" id="{BF1AEA09-E025-4F47-94C9-C280809B7A40}"/>
              </a:ext>
            </a:extLst>
          </p:cNvPr>
          <p:cNvSpPr/>
          <p:nvPr/>
        </p:nvSpPr>
        <p:spPr>
          <a:xfrm>
            <a:off x="3545690" y="222423"/>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6" name="Title 10">
            <a:extLst>
              <a:ext uri="{FF2B5EF4-FFF2-40B4-BE49-F238E27FC236}">
                <a16:creationId xmlns:a16="http://schemas.microsoft.com/office/drawing/2014/main" id="{280CC4F8-8686-45E0-8406-282639B5A415}"/>
              </a:ext>
            </a:extLst>
          </p:cNvPr>
          <p:cNvSpPr>
            <a:spLocks noGrp="1"/>
          </p:cNvSpPr>
          <p:nvPr>
            <p:ph type="title"/>
          </p:nvPr>
        </p:nvSpPr>
        <p:spPr>
          <a:xfrm>
            <a:off x="528571" y="532791"/>
            <a:ext cx="10515600" cy="555816"/>
          </a:xfrm>
        </p:spPr>
        <p:txBody>
          <a:bodyPr>
            <a:normAutofit/>
          </a:bodyPr>
          <a:lstStyle/>
          <a:p>
            <a:r>
              <a:rPr lang="en-GB" sz="2400" b="1" dirty="0">
                <a:latin typeface="Calibri Light" panose="020F0302020204030204" pitchFamily="34" charset="0"/>
                <a:cs typeface="Calibri Light" panose="020F0302020204030204" pitchFamily="34" charset="0"/>
              </a:rPr>
              <a:t>What do we propose: Improved Community Space</a:t>
            </a:r>
          </a:p>
        </p:txBody>
      </p:sp>
      <p:pic>
        <p:nvPicPr>
          <p:cNvPr id="4" name="Picture 3">
            <a:extLst>
              <a:ext uri="{FF2B5EF4-FFF2-40B4-BE49-F238E27FC236}">
                <a16:creationId xmlns:a16="http://schemas.microsoft.com/office/drawing/2014/main" id="{98648E22-A979-4FE7-A79E-42CE8257B4CE}"/>
              </a:ext>
            </a:extLst>
          </p:cNvPr>
          <p:cNvPicPr>
            <a:picLocks noChangeAspect="1"/>
          </p:cNvPicPr>
          <p:nvPr/>
        </p:nvPicPr>
        <p:blipFill rotWithShape="1">
          <a:blip r:embed="rId3">
            <a:extLst>
              <a:ext uri="{28A0092B-C50C-407E-A947-70E740481C1C}">
                <a14:useLocalDpi xmlns:a14="http://schemas.microsoft.com/office/drawing/2010/main" val="0"/>
              </a:ext>
            </a:extLst>
          </a:blip>
          <a:srcRect r="51755" b="61261"/>
          <a:stretch/>
        </p:blipFill>
        <p:spPr>
          <a:xfrm>
            <a:off x="528571" y="2694719"/>
            <a:ext cx="6973324" cy="3732847"/>
          </a:xfrm>
          <a:prstGeom prst="rect">
            <a:avLst/>
          </a:prstGeom>
        </p:spPr>
      </p:pic>
      <p:pic>
        <p:nvPicPr>
          <p:cNvPr id="10" name="Picture 9">
            <a:extLst>
              <a:ext uri="{FF2B5EF4-FFF2-40B4-BE49-F238E27FC236}">
                <a16:creationId xmlns:a16="http://schemas.microsoft.com/office/drawing/2014/main" id="{BDEE3A0D-EDBF-4EFB-8BFA-025B54FFA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58" y="1213797"/>
            <a:ext cx="6465981" cy="1145201"/>
          </a:xfrm>
          <a:prstGeom prst="rect">
            <a:avLst/>
          </a:prstGeom>
        </p:spPr>
      </p:pic>
    </p:spTree>
    <p:extLst>
      <p:ext uri="{BB962C8B-B14F-4D97-AF65-F5344CB8AC3E}">
        <p14:creationId xmlns:p14="http://schemas.microsoft.com/office/powerpoint/2010/main" val="361639766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9040" y="1448185"/>
            <a:ext cx="4434840" cy="4431983"/>
          </a:xfrm>
          <a:prstGeom prst="rect">
            <a:avLst/>
          </a:prstGeom>
          <a:noFill/>
        </p:spPr>
        <p:txBody>
          <a:bodyPr wrap="square" rtlCol="0">
            <a:spAutoFit/>
          </a:bodyPr>
          <a:lstStyle/>
          <a:p>
            <a:r>
              <a:rPr lang="en-GB" sz="2400" dirty="0">
                <a:latin typeface="Calibri Light" panose="020F0302020204030204" pitchFamily="34" charset="0"/>
                <a:cs typeface="Calibri Light" panose="020F0302020204030204" pitchFamily="34" charset="0"/>
              </a:rPr>
              <a:t>More than double sports capacity </a:t>
            </a:r>
          </a:p>
          <a:p>
            <a:r>
              <a:rPr lang="en-GB" sz="2400" dirty="0">
                <a:latin typeface="Calibri Light" panose="020F0302020204030204" pitchFamily="34" charset="0"/>
                <a:cs typeface="Calibri Light" panose="020F0302020204030204" pitchFamily="34" charset="0"/>
              </a:rPr>
              <a:t>Introducing 2 new changing rooms  which will:</a:t>
            </a:r>
          </a:p>
          <a:p>
            <a:pPr marL="285750" indent="-28575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Allow for an expansion of the Little Ruggers and Junior Rugby capacity</a:t>
            </a:r>
          </a:p>
          <a:p>
            <a:pPr marL="285750" indent="-28575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Allow more than one sport to get changed at the same time</a:t>
            </a:r>
          </a:p>
          <a:p>
            <a:pPr marL="285750" indent="-285750">
              <a:buFont typeface="Arial" panose="020B0604020202020204" pitchFamily="34" charset="0"/>
              <a:buChar char="•"/>
            </a:pPr>
            <a:r>
              <a:rPr lang="en-GB" sz="2400" dirty="0">
                <a:latin typeface="Calibri Light" panose="020F0302020204030204" pitchFamily="34" charset="0"/>
                <a:cs typeface="Calibri Light" panose="020F0302020204030204" pitchFamily="34" charset="0"/>
              </a:rPr>
              <a:t>Allowing for segregated changing (for example women’s football and male rugby)</a:t>
            </a:r>
          </a:p>
          <a:p>
            <a:endParaRPr lang="en-US" dirty="0"/>
          </a:p>
        </p:txBody>
      </p:sp>
      <p:sp>
        <p:nvSpPr>
          <p:cNvPr id="5" name="Rectangle 4">
            <a:extLst>
              <a:ext uri="{FF2B5EF4-FFF2-40B4-BE49-F238E27FC236}">
                <a16:creationId xmlns:a16="http://schemas.microsoft.com/office/drawing/2014/main" id="{BF1AEA09-E025-4F47-94C9-C280809B7A40}"/>
              </a:ext>
            </a:extLst>
          </p:cNvPr>
          <p:cNvSpPr/>
          <p:nvPr/>
        </p:nvSpPr>
        <p:spPr>
          <a:xfrm>
            <a:off x="3545690" y="222423"/>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6" name="Title 10">
            <a:extLst>
              <a:ext uri="{FF2B5EF4-FFF2-40B4-BE49-F238E27FC236}">
                <a16:creationId xmlns:a16="http://schemas.microsoft.com/office/drawing/2014/main" id="{280CC4F8-8686-45E0-8406-282639B5A415}"/>
              </a:ext>
            </a:extLst>
          </p:cNvPr>
          <p:cNvSpPr>
            <a:spLocks noGrp="1"/>
          </p:cNvSpPr>
          <p:nvPr>
            <p:ph type="title"/>
          </p:nvPr>
        </p:nvSpPr>
        <p:spPr>
          <a:xfrm>
            <a:off x="528571" y="532791"/>
            <a:ext cx="10515600" cy="555816"/>
          </a:xfrm>
        </p:spPr>
        <p:txBody>
          <a:bodyPr>
            <a:normAutofit/>
          </a:bodyPr>
          <a:lstStyle/>
          <a:p>
            <a:r>
              <a:rPr lang="en-GB" sz="2400" b="1" dirty="0">
                <a:latin typeface="Calibri Light" panose="020F0302020204030204" pitchFamily="34" charset="0"/>
                <a:cs typeface="Calibri Light" panose="020F0302020204030204" pitchFamily="34" charset="0"/>
              </a:rPr>
              <a:t>What do we propose: Improved Sports Changing</a:t>
            </a:r>
          </a:p>
        </p:txBody>
      </p:sp>
      <p:pic>
        <p:nvPicPr>
          <p:cNvPr id="7" name="Picture 6">
            <a:extLst>
              <a:ext uri="{FF2B5EF4-FFF2-40B4-BE49-F238E27FC236}">
                <a16:creationId xmlns:a16="http://schemas.microsoft.com/office/drawing/2014/main" id="{66697A56-8311-4EFF-9C39-F8158AD79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8297" y="2254077"/>
            <a:ext cx="4576763" cy="4381500"/>
          </a:xfrm>
          <a:prstGeom prst="rect">
            <a:avLst/>
          </a:prstGeom>
        </p:spPr>
      </p:pic>
      <p:pic>
        <p:nvPicPr>
          <p:cNvPr id="10" name="Picture 9">
            <a:extLst>
              <a:ext uri="{FF2B5EF4-FFF2-40B4-BE49-F238E27FC236}">
                <a16:creationId xmlns:a16="http://schemas.microsoft.com/office/drawing/2014/main" id="{43E6C51C-5934-419A-B90B-A68E776A6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59" y="1261073"/>
            <a:ext cx="6393181" cy="1134353"/>
          </a:xfrm>
          <a:prstGeom prst="rect">
            <a:avLst/>
          </a:prstGeom>
        </p:spPr>
      </p:pic>
    </p:spTree>
    <p:extLst>
      <p:ext uri="{BB962C8B-B14F-4D97-AF65-F5344CB8AC3E}">
        <p14:creationId xmlns:p14="http://schemas.microsoft.com/office/powerpoint/2010/main" val="3376199650"/>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text&#10;&#10;Description automatically generated">
            <a:extLst>
              <a:ext uri="{FF2B5EF4-FFF2-40B4-BE49-F238E27FC236}">
                <a16:creationId xmlns:a16="http://schemas.microsoft.com/office/drawing/2014/main" id="{53C5FDCB-6C36-43A0-9E5D-81AB87660F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8506" y="2581675"/>
            <a:ext cx="5577046" cy="3942724"/>
          </a:xfrm>
          <a:prstGeom prst="rect">
            <a:avLst/>
          </a:prstGeom>
        </p:spPr>
      </p:pic>
      <p:sp>
        <p:nvSpPr>
          <p:cNvPr id="11" name="Title 10"/>
          <p:cNvSpPr>
            <a:spLocks noGrp="1"/>
          </p:cNvSpPr>
          <p:nvPr>
            <p:ph type="title"/>
          </p:nvPr>
        </p:nvSpPr>
        <p:spPr>
          <a:xfrm>
            <a:off x="519461" y="608724"/>
            <a:ext cx="10515600" cy="749414"/>
          </a:xfrm>
        </p:spPr>
        <p:txBody>
          <a:bodyPr>
            <a:normAutofit/>
          </a:bodyPr>
          <a:lstStyle/>
          <a:p>
            <a:r>
              <a:rPr lang="en-GB" sz="2400" b="1" dirty="0">
                <a:latin typeface="Calibri Light" panose="020F0302020204030204" pitchFamily="34" charset="0"/>
                <a:cs typeface="Calibri Light" panose="020F0302020204030204" pitchFamily="34" charset="0"/>
              </a:rPr>
              <a:t>Our Delivery Timescales, Costings &amp; Funding</a:t>
            </a:r>
          </a:p>
        </p:txBody>
      </p:sp>
      <p:sp>
        <p:nvSpPr>
          <p:cNvPr id="5" name="Content Placeholder 4"/>
          <p:cNvSpPr>
            <a:spLocks noGrp="1"/>
          </p:cNvSpPr>
          <p:nvPr>
            <p:ph sz="half" idx="1"/>
          </p:nvPr>
        </p:nvSpPr>
        <p:spPr>
          <a:xfrm>
            <a:off x="519461" y="1375107"/>
            <a:ext cx="10134600" cy="4351338"/>
          </a:xfrm>
        </p:spPr>
        <p:txBody>
          <a:bodyPr>
            <a:noAutofit/>
          </a:bodyPr>
          <a:lstStyle/>
          <a:p>
            <a:pPr marL="0" indent="0">
              <a:lnSpc>
                <a:spcPct val="100000"/>
              </a:lnSpc>
              <a:spcBef>
                <a:spcPts val="0"/>
              </a:spcBef>
              <a:buNone/>
            </a:pPr>
            <a:r>
              <a:rPr lang="en-GB" sz="2200" dirty="0"/>
              <a:t>Delivery Programme</a:t>
            </a:r>
          </a:p>
          <a:p>
            <a:pPr>
              <a:lnSpc>
                <a:spcPct val="100000"/>
              </a:lnSpc>
              <a:spcBef>
                <a:spcPts val="0"/>
              </a:spcBef>
            </a:pPr>
            <a:r>
              <a:rPr lang="en-GB" sz="2200" dirty="0"/>
              <a:t>Planning Application Submitted &amp; anticipated to be determined in November</a:t>
            </a:r>
          </a:p>
          <a:p>
            <a:pPr>
              <a:lnSpc>
                <a:spcPct val="100000"/>
              </a:lnSpc>
              <a:spcBef>
                <a:spcPts val="0"/>
              </a:spcBef>
            </a:pPr>
            <a:r>
              <a:rPr lang="en-GB" sz="2200" dirty="0"/>
              <a:t>QS Prepared Cost Estimate – Anticipated Construction Costs of £600,000</a:t>
            </a:r>
          </a:p>
          <a:p>
            <a:pPr>
              <a:lnSpc>
                <a:spcPct val="100000"/>
              </a:lnSpc>
              <a:spcBef>
                <a:spcPts val="0"/>
              </a:spcBef>
            </a:pPr>
            <a:r>
              <a:rPr lang="en-GB" sz="2200" dirty="0"/>
              <a:t>Professional Team appointed </a:t>
            </a:r>
          </a:p>
          <a:p>
            <a:pPr>
              <a:lnSpc>
                <a:spcPct val="100000"/>
              </a:lnSpc>
              <a:spcBef>
                <a:spcPts val="0"/>
              </a:spcBef>
            </a:pPr>
            <a:r>
              <a:rPr lang="en-GB" sz="2200" dirty="0"/>
              <a:t>Programme of works – 12 months</a:t>
            </a:r>
          </a:p>
          <a:p>
            <a:pPr marL="0" indent="0">
              <a:lnSpc>
                <a:spcPct val="100000"/>
              </a:lnSpc>
              <a:spcBef>
                <a:spcPts val="0"/>
              </a:spcBef>
              <a:buNone/>
            </a:pPr>
            <a:r>
              <a:rPr lang="en-GB" sz="2200" dirty="0"/>
              <a:t>Subject to funding) </a:t>
            </a:r>
          </a:p>
          <a:p>
            <a:pPr>
              <a:lnSpc>
                <a:spcPct val="100000"/>
              </a:lnSpc>
              <a:spcBef>
                <a:spcPts val="0"/>
              </a:spcBef>
            </a:pPr>
            <a:r>
              <a:rPr lang="en-GB" sz="2200" dirty="0"/>
              <a:t>Anticipated Start Spring 2020 </a:t>
            </a:r>
          </a:p>
          <a:p>
            <a:pPr>
              <a:lnSpc>
                <a:spcPct val="100000"/>
              </a:lnSpc>
              <a:spcBef>
                <a:spcPts val="0"/>
              </a:spcBef>
            </a:pPr>
            <a:r>
              <a:rPr lang="en-GB" sz="2200" dirty="0"/>
              <a:t>Anticipated completion Spring 2021</a:t>
            </a:r>
          </a:p>
          <a:p>
            <a:pPr marL="0" indent="0">
              <a:lnSpc>
                <a:spcPct val="100000"/>
              </a:lnSpc>
              <a:spcBef>
                <a:spcPts val="0"/>
              </a:spcBef>
              <a:buNone/>
            </a:pPr>
            <a:endParaRPr lang="en-GB" sz="2200" dirty="0"/>
          </a:p>
          <a:p>
            <a:pPr marL="0" indent="0">
              <a:lnSpc>
                <a:spcPct val="100000"/>
              </a:lnSpc>
              <a:spcBef>
                <a:spcPts val="0"/>
              </a:spcBef>
              <a:buNone/>
            </a:pPr>
            <a:r>
              <a:rPr lang="en-GB" sz="2200" dirty="0"/>
              <a:t>Sources of funding identified:</a:t>
            </a:r>
          </a:p>
          <a:p>
            <a:pPr marL="0" indent="0">
              <a:lnSpc>
                <a:spcPct val="100000"/>
              </a:lnSpc>
              <a:spcBef>
                <a:spcPts val="0"/>
              </a:spcBef>
              <a:buNone/>
            </a:pPr>
            <a:r>
              <a:rPr lang="en-GB" sz="2200" dirty="0"/>
              <a:t>Sports Facilities:</a:t>
            </a:r>
          </a:p>
          <a:p>
            <a:pPr marL="0" indent="0">
              <a:lnSpc>
                <a:spcPct val="100000"/>
              </a:lnSpc>
              <a:spcBef>
                <a:spcPts val="0"/>
              </a:spcBef>
              <a:buNone/>
            </a:pPr>
            <a:r>
              <a:rPr lang="en-GB" sz="2200" dirty="0"/>
              <a:t>RFU Loan £100,000 Committed</a:t>
            </a:r>
          </a:p>
          <a:p>
            <a:pPr marL="0" indent="0">
              <a:lnSpc>
                <a:spcPct val="100000"/>
              </a:lnSpc>
              <a:spcBef>
                <a:spcPts val="0"/>
              </a:spcBef>
              <a:buNone/>
            </a:pPr>
            <a:r>
              <a:rPr lang="en-GB" sz="2200" dirty="0"/>
              <a:t>Sports England Grant – Advanced Negotiations</a:t>
            </a:r>
          </a:p>
          <a:p>
            <a:pPr marL="0" indent="0">
              <a:lnSpc>
                <a:spcPct val="100000"/>
              </a:lnSpc>
              <a:spcBef>
                <a:spcPts val="0"/>
              </a:spcBef>
              <a:buNone/>
            </a:pPr>
            <a:r>
              <a:rPr lang="en-GB" sz="2200" dirty="0"/>
              <a:t>Community Facilities:</a:t>
            </a:r>
          </a:p>
          <a:p>
            <a:pPr marL="0" indent="0">
              <a:lnSpc>
                <a:spcPct val="100000"/>
              </a:lnSpc>
              <a:spcBef>
                <a:spcPts val="0"/>
              </a:spcBef>
              <a:buNone/>
            </a:pPr>
            <a:r>
              <a:rPr lang="en-GB" sz="2200" dirty="0"/>
              <a:t>Bingham Community Chest S106 Monies.</a:t>
            </a:r>
          </a:p>
        </p:txBody>
      </p:sp>
      <p:sp>
        <p:nvSpPr>
          <p:cNvPr id="7" name="AutoShape 2" descr="Image result for Pitchero club icon"/>
          <p:cNvSpPr>
            <a:spLocks noChangeAspect="1" noChangeArrowheads="1"/>
          </p:cNvSpPr>
          <p:nvPr/>
        </p:nvSpPr>
        <p:spPr bwMode="auto">
          <a:xfrm>
            <a:off x="7113936" y="19049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https://www.pitchero.com/parallax-assets/img/icons/ph-icon-intro-club-app-68fd7ae143.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CDE856C2-A4C8-4211-9AD1-5D3C1290318C}"/>
              </a:ext>
            </a:extLst>
          </p:cNvPr>
          <p:cNvSpPr/>
          <p:nvPr/>
        </p:nvSpPr>
        <p:spPr>
          <a:xfrm>
            <a:off x="3545690" y="222423"/>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Tree>
    <p:extLst>
      <p:ext uri="{BB962C8B-B14F-4D97-AF65-F5344CB8AC3E}">
        <p14:creationId xmlns:p14="http://schemas.microsoft.com/office/powerpoint/2010/main" val="3961611371"/>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828" y="823331"/>
            <a:ext cx="4264053" cy="2161092"/>
          </a:xfrm>
        </p:spPr>
        <p:txBody>
          <a:bodyPr>
            <a:noAutofit/>
          </a:bodyPr>
          <a:lstStyle/>
          <a:p>
            <a:pPr marL="0" indent="0">
              <a:buNone/>
            </a:pPr>
            <a:r>
              <a:rPr lang="en-GB" sz="2400" b="1" dirty="0">
                <a:latin typeface="Calibri Light" panose="020F0302020204030204" pitchFamily="34" charset="0"/>
                <a:cs typeface="Calibri Light" panose="020F0302020204030204" pitchFamily="34" charset="0"/>
              </a:rPr>
              <a:t>Concerns raised by local residents</a:t>
            </a:r>
            <a:endParaRPr lang="en-GB" sz="1200" b="1" dirty="0">
              <a:latin typeface="Calibri Light" panose="020F0302020204030204" pitchFamily="34" charset="0"/>
              <a:cs typeface="Calibri Light" panose="020F0302020204030204" pitchFamily="34" charset="0"/>
            </a:endParaRPr>
          </a:p>
          <a:p>
            <a:pPr marL="0" indent="0">
              <a:buNone/>
            </a:pPr>
            <a:r>
              <a:rPr lang="en-GB" sz="1200" dirty="0">
                <a:latin typeface="Calibri Light" panose="020F0302020204030204" pitchFamily="34" charset="0"/>
                <a:cs typeface="Calibri Light" panose="020F0302020204030204" pitchFamily="34" charset="0"/>
              </a:rPr>
              <a:t> </a:t>
            </a:r>
            <a:br>
              <a:rPr lang="en-GB" dirty="0">
                <a:latin typeface="Calibri Light" panose="020F0302020204030204" pitchFamily="34" charset="0"/>
                <a:cs typeface="Calibri Light" panose="020F0302020204030204" pitchFamily="34" charset="0"/>
              </a:rPr>
            </a:br>
            <a:r>
              <a:rPr lang="en-GB" sz="2000" b="1" dirty="0">
                <a:latin typeface="Calibri" panose="020F0502020204030204" pitchFamily="34" charset="0"/>
                <a:cs typeface="Calibri" panose="020F0502020204030204" pitchFamily="34" charset="0"/>
              </a:rPr>
              <a:t>Noise</a:t>
            </a:r>
          </a:p>
          <a:p>
            <a:r>
              <a:rPr lang="en-GB" sz="2000" dirty="0">
                <a:latin typeface="Calibri Light" panose="020F0302020204030204" pitchFamily="34" charset="0"/>
                <a:cs typeface="Calibri Light" panose="020F0302020204030204" pitchFamily="34" charset="0"/>
              </a:rPr>
              <a:t>Our Architect’s plans comply with both planning and building regulations</a:t>
            </a:r>
          </a:p>
          <a:p>
            <a:r>
              <a:rPr lang="en-GB" sz="2000" dirty="0">
                <a:latin typeface="Calibri Light" panose="020F0302020204030204" pitchFamily="34" charset="0"/>
                <a:cs typeface="Calibri Light" panose="020F0302020204030204" pitchFamily="34" charset="0"/>
              </a:rPr>
              <a:t>Building expansion is directly South but with open areas facing East angling noise away from Brendon Grove</a:t>
            </a:r>
          </a:p>
          <a:p>
            <a:r>
              <a:rPr lang="en-GB" sz="2000" dirty="0">
                <a:latin typeface="Calibri Light" panose="020F0302020204030204" pitchFamily="34" charset="0"/>
                <a:cs typeface="Calibri Light" panose="020F0302020204030204" pitchFamily="34" charset="0"/>
              </a:rPr>
              <a:t>Extension will be of brick &amp; mortar construction </a:t>
            </a:r>
          </a:p>
          <a:p>
            <a:r>
              <a:rPr lang="en-GB" sz="2000" dirty="0">
                <a:latin typeface="Calibri Light" panose="020F0302020204030204" pitchFamily="34" charset="0"/>
                <a:cs typeface="Calibri Light" panose="020F0302020204030204" pitchFamily="34" charset="0"/>
              </a:rPr>
              <a:t>Remove windows from southern elevation</a:t>
            </a:r>
          </a:p>
          <a:p>
            <a:r>
              <a:rPr lang="en-GB" sz="2000" dirty="0">
                <a:latin typeface="Calibri Light" panose="020F0302020204030204" pitchFamily="34" charset="0"/>
                <a:cs typeface="Calibri Light" panose="020F0302020204030204" pitchFamily="34" charset="0"/>
              </a:rPr>
              <a:t>Introduce acoustic fence at boundary to reduce car park noise</a:t>
            </a:r>
            <a:endParaRPr lang="en-US" sz="2000" dirty="0"/>
          </a:p>
        </p:txBody>
      </p:sp>
      <p:sp>
        <p:nvSpPr>
          <p:cNvPr id="4" name="Rectangle 3">
            <a:extLst>
              <a:ext uri="{FF2B5EF4-FFF2-40B4-BE49-F238E27FC236}">
                <a16:creationId xmlns:a16="http://schemas.microsoft.com/office/drawing/2014/main" id="{B36E6475-97EC-4D30-84DC-6F223B3622A3}"/>
              </a:ext>
            </a:extLst>
          </p:cNvPr>
          <p:cNvSpPr/>
          <p:nvPr/>
        </p:nvSpPr>
        <p:spPr>
          <a:xfrm>
            <a:off x="3545690" y="222423"/>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pic>
        <p:nvPicPr>
          <p:cNvPr id="6" name="Picture 5" descr="A close up of a map&#10;&#10;Description automatically generated">
            <a:extLst>
              <a:ext uri="{FF2B5EF4-FFF2-40B4-BE49-F238E27FC236}">
                <a16:creationId xmlns:a16="http://schemas.microsoft.com/office/drawing/2014/main" id="{DE49F352-B0C8-4DB0-AD36-CF0BE4E1A6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789" y="1761155"/>
            <a:ext cx="3270427" cy="4344679"/>
          </a:xfrm>
          <a:prstGeom prst="rect">
            <a:avLst/>
          </a:prstGeom>
        </p:spPr>
      </p:pic>
      <p:pic>
        <p:nvPicPr>
          <p:cNvPr id="7" name="Picture 6" descr="A close up of text on a white background&#10;&#10;Description automatically generated">
            <a:extLst>
              <a:ext uri="{FF2B5EF4-FFF2-40B4-BE49-F238E27FC236}">
                <a16:creationId xmlns:a16="http://schemas.microsoft.com/office/drawing/2014/main" id="{05B563D1-520C-443B-9440-F02403066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5571" y="1903877"/>
            <a:ext cx="3083601" cy="4420877"/>
          </a:xfrm>
          <a:prstGeom prst="rect">
            <a:avLst/>
          </a:prstGeom>
        </p:spPr>
      </p:pic>
    </p:spTree>
    <p:extLst>
      <p:ext uri="{BB962C8B-B14F-4D97-AF65-F5344CB8AC3E}">
        <p14:creationId xmlns:p14="http://schemas.microsoft.com/office/powerpoint/2010/main" val="388812433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828" y="812111"/>
            <a:ext cx="4264053" cy="2161092"/>
          </a:xfrm>
        </p:spPr>
        <p:txBody>
          <a:bodyPr>
            <a:noAutofit/>
          </a:bodyPr>
          <a:lstStyle/>
          <a:p>
            <a:pPr marL="0" indent="0">
              <a:buNone/>
            </a:pPr>
            <a:r>
              <a:rPr lang="en-GB" sz="2400" b="1" dirty="0">
                <a:latin typeface="Calibri Light" panose="020F0302020204030204" pitchFamily="34" charset="0"/>
                <a:cs typeface="Calibri Light" panose="020F0302020204030204" pitchFamily="34" charset="0"/>
              </a:rPr>
              <a:t>Concerns raised by local residents</a:t>
            </a:r>
            <a:endParaRPr lang="en-GB" sz="1200" b="1" dirty="0">
              <a:latin typeface="Calibri Light" panose="020F0302020204030204" pitchFamily="34" charset="0"/>
              <a:cs typeface="Calibri Light" panose="020F0302020204030204" pitchFamily="34" charset="0"/>
            </a:endParaRPr>
          </a:p>
          <a:p>
            <a:pPr marL="0" indent="0">
              <a:buNone/>
            </a:pPr>
            <a:r>
              <a:rPr lang="en-GB" sz="1200" dirty="0">
                <a:latin typeface="Calibri Light" panose="020F0302020204030204" pitchFamily="34" charset="0"/>
                <a:cs typeface="Calibri Light" panose="020F0302020204030204" pitchFamily="34" charset="0"/>
              </a:rPr>
              <a:t> </a:t>
            </a:r>
            <a:br>
              <a:rPr lang="en-GB" dirty="0">
                <a:latin typeface="Calibri Light" panose="020F0302020204030204" pitchFamily="34" charset="0"/>
                <a:cs typeface="Calibri Light" panose="020F0302020204030204" pitchFamily="34" charset="0"/>
              </a:rPr>
            </a:br>
            <a:r>
              <a:rPr lang="en-GB" sz="2000" b="1" dirty="0">
                <a:latin typeface="Calibri" panose="020F0502020204030204" pitchFamily="34" charset="0"/>
                <a:cs typeface="Calibri" panose="020F0502020204030204" pitchFamily="34" charset="0"/>
              </a:rPr>
              <a:t>Car Parking</a:t>
            </a:r>
          </a:p>
          <a:p>
            <a:r>
              <a:rPr lang="en-GB" sz="2000" dirty="0">
                <a:latin typeface="Calibri Light" panose="020F0302020204030204" pitchFamily="34" charset="0"/>
                <a:cs typeface="Calibri Light" panose="020F0302020204030204" pitchFamily="34" charset="0"/>
              </a:rPr>
              <a:t>Larger car park will stop ‘over spill’ parking on Brendan Grove and surrounding streets</a:t>
            </a:r>
          </a:p>
          <a:p>
            <a:pPr marL="0" indent="0">
              <a:buNone/>
            </a:pPr>
            <a:r>
              <a:rPr lang="en-GB" sz="2000" b="1" dirty="0">
                <a:latin typeface="Calibri" panose="020F0502020204030204" pitchFamily="34" charset="0"/>
                <a:cs typeface="Calibri" panose="020F0502020204030204" pitchFamily="34" charset="0"/>
              </a:rPr>
              <a:t>Tree Removal</a:t>
            </a:r>
          </a:p>
          <a:p>
            <a:r>
              <a:rPr lang="en-GB" sz="2000" dirty="0">
                <a:latin typeface="Calibri Light" panose="020F0302020204030204" pitchFamily="34" charset="0"/>
                <a:cs typeface="Calibri Light" panose="020F0302020204030204" pitchFamily="34" charset="0"/>
              </a:rPr>
              <a:t>We DO NOT propose to remove any trees as part of the proposal</a:t>
            </a:r>
          </a:p>
          <a:p>
            <a:pPr marL="0" indent="0">
              <a:buNone/>
            </a:pPr>
            <a:r>
              <a:rPr lang="en-GB" sz="2000" b="1" dirty="0">
                <a:latin typeface="Calibri" panose="020F0502020204030204" pitchFamily="34" charset="0"/>
                <a:cs typeface="Calibri" panose="020F0502020204030204" pitchFamily="34" charset="0"/>
              </a:rPr>
              <a:t>Operating Hours</a:t>
            </a:r>
          </a:p>
          <a:p>
            <a:r>
              <a:rPr lang="en-GB" sz="2000" dirty="0">
                <a:latin typeface="Calibri Light" panose="020F0302020204030204" pitchFamily="34" charset="0"/>
                <a:cs typeface="Calibri Light" panose="020F0302020204030204" pitchFamily="34" charset="0"/>
              </a:rPr>
              <a:t>We are not proposing a change in hours.  </a:t>
            </a:r>
          </a:p>
          <a:p>
            <a:r>
              <a:rPr lang="en-GB" sz="2000" dirty="0">
                <a:latin typeface="Calibri Light" panose="020F0302020204030204" pitchFamily="34" charset="0"/>
                <a:cs typeface="Calibri Light" panose="020F0302020204030204" pitchFamily="34" charset="0"/>
              </a:rPr>
              <a:t>Our identified demand is during the day time &amp; early evening for community &amp; local interest groups</a:t>
            </a:r>
          </a:p>
          <a:p>
            <a:pPr marL="0" indent="0">
              <a:buNone/>
            </a:pPr>
            <a:endParaRPr lang="en-GB" sz="2000" dirty="0">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B36E6475-97EC-4D30-84DC-6F223B3622A3}"/>
              </a:ext>
            </a:extLst>
          </p:cNvPr>
          <p:cNvSpPr/>
          <p:nvPr/>
        </p:nvSpPr>
        <p:spPr>
          <a:xfrm>
            <a:off x="3545690" y="222423"/>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2" name="Rectangle 1">
            <a:extLst>
              <a:ext uri="{FF2B5EF4-FFF2-40B4-BE49-F238E27FC236}">
                <a16:creationId xmlns:a16="http://schemas.microsoft.com/office/drawing/2014/main" id="{269717C4-A7DD-45A2-856E-106CDEBCDF86}"/>
              </a:ext>
            </a:extLst>
          </p:cNvPr>
          <p:cNvSpPr/>
          <p:nvPr/>
        </p:nvSpPr>
        <p:spPr>
          <a:xfrm>
            <a:off x="5291927" y="1206364"/>
            <a:ext cx="6096000" cy="4878259"/>
          </a:xfrm>
          <a:prstGeom prst="rect">
            <a:avLst/>
          </a:prstGeom>
        </p:spPr>
        <p:txBody>
          <a:bodyPr>
            <a:spAutoFit/>
          </a:bodyPr>
          <a:lstStyle/>
          <a:p>
            <a:r>
              <a:rPr lang="en-GB" sz="1100" dirty="0">
                <a:latin typeface="Calibri Light" panose="020F0302020204030204" pitchFamily="34" charset="0"/>
                <a:cs typeface="Calibri Light" panose="020F0302020204030204" pitchFamily="34" charset="0"/>
              </a:rPr>
              <a:t> </a:t>
            </a:r>
            <a:br>
              <a:rPr lang="en-GB" dirty="0">
                <a:latin typeface="Calibri Light" panose="020F0302020204030204" pitchFamily="34" charset="0"/>
                <a:cs typeface="Calibri Light" panose="020F0302020204030204" pitchFamily="34" charset="0"/>
              </a:rPr>
            </a:br>
            <a:r>
              <a:rPr lang="en-GB" sz="2000" b="1" dirty="0">
                <a:latin typeface="Calibri" panose="020F0502020204030204" pitchFamily="34" charset="0"/>
                <a:cs typeface="Calibri" panose="020F0502020204030204" pitchFamily="34" charset="0"/>
              </a:rPr>
              <a:t>Security</a:t>
            </a:r>
          </a:p>
          <a:p>
            <a:pPr marL="342900" indent="-34290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Car park barrier would remain to stop illegal parking</a:t>
            </a:r>
          </a:p>
          <a:p>
            <a:pPr marL="342900" indent="-34290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CCTV system with constant recording and remote access monitoring would be fitted allowing 24 hour surveillance</a:t>
            </a:r>
          </a:p>
          <a:p>
            <a:r>
              <a:rPr lang="en-GB" sz="2000" b="1" dirty="0">
                <a:latin typeface="Calibri" panose="020F0502020204030204" pitchFamily="34" charset="0"/>
                <a:cs typeface="Calibri" panose="020F0502020204030204" pitchFamily="34" charset="0"/>
              </a:rPr>
              <a:t>Vetting of users</a:t>
            </a:r>
          </a:p>
          <a:p>
            <a:pPr marL="342900" indent="-342900">
              <a:buFont typeface="Arial" panose="020B0604020202020204" pitchFamily="34" charset="0"/>
              <a:buChar char="•"/>
            </a:pPr>
            <a:r>
              <a:rPr lang="en-GB" sz="2000" dirty="0">
                <a:latin typeface="Calibri" panose="020F0502020204030204" pitchFamily="34" charset="0"/>
                <a:cs typeface="Calibri" panose="020F0502020204030204" pitchFamily="34" charset="0"/>
              </a:rPr>
              <a:t>We would continue to vet all potential users and one off bookings (we turn away far more bookings than we accept and would continue to apply the same standards)</a:t>
            </a:r>
          </a:p>
          <a:p>
            <a:r>
              <a:rPr lang="en-GB" sz="2000" b="1" dirty="0">
                <a:latin typeface="Calibri" panose="020F0502020204030204" pitchFamily="34" charset="0"/>
                <a:cs typeface="Calibri" panose="020F0502020204030204" pitchFamily="34" charset="0"/>
              </a:rPr>
              <a:t>Marquee</a:t>
            </a:r>
          </a:p>
          <a:p>
            <a:pPr marL="342900" indent="-342900">
              <a:buFont typeface="Arial" panose="020B0604020202020204" pitchFamily="34" charset="0"/>
              <a:buChar char="•"/>
            </a:pPr>
            <a:r>
              <a:rPr lang="en-GB" sz="2000" dirty="0">
                <a:latin typeface="Calibri Light" panose="020F0302020204030204" pitchFamily="34" charset="0"/>
                <a:cs typeface="Calibri Light" panose="020F0302020204030204" pitchFamily="34" charset="0"/>
              </a:rPr>
              <a:t>Other than for very large events (beer festival for example) the extension will remove our reliance on the use of a marquee for large scale bookings.</a:t>
            </a:r>
          </a:p>
          <a:p>
            <a:pPr marL="342900" indent="-342900">
              <a:buFont typeface="Arial" panose="020B0604020202020204" pitchFamily="34" charset="0"/>
              <a:buChar char="•"/>
            </a:pP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0844374"/>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828" y="812111"/>
            <a:ext cx="4264053" cy="483756"/>
          </a:xfrm>
        </p:spPr>
        <p:txBody>
          <a:bodyPr>
            <a:noAutofit/>
          </a:bodyPr>
          <a:lstStyle/>
          <a:p>
            <a:pPr marL="0" indent="0">
              <a:buNone/>
            </a:pPr>
            <a:r>
              <a:rPr lang="en-GB" sz="2400" b="1" dirty="0">
                <a:latin typeface="Calibri Light" panose="020F0302020204030204" pitchFamily="34" charset="0"/>
                <a:cs typeface="Calibri Light" panose="020F0302020204030204" pitchFamily="34" charset="0"/>
              </a:rPr>
              <a:t>Myth busting</a:t>
            </a:r>
            <a:endParaRPr lang="en-GB" sz="1200" b="1" dirty="0">
              <a:latin typeface="Calibri Light" panose="020F0302020204030204" pitchFamily="34" charset="0"/>
              <a:cs typeface="Calibri Light" panose="020F0302020204030204" pitchFamily="34" charset="0"/>
            </a:endParaRPr>
          </a:p>
          <a:p>
            <a:pPr marL="0" indent="0">
              <a:buNone/>
            </a:pPr>
            <a:r>
              <a:rPr lang="en-GB" sz="1200" dirty="0">
                <a:latin typeface="Calibri Light" panose="020F0302020204030204" pitchFamily="34" charset="0"/>
                <a:cs typeface="Calibri Light" panose="020F0302020204030204" pitchFamily="34" charset="0"/>
              </a:rPr>
              <a:t> </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pPr marL="0" indent="0">
              <a:buNone/>
            </a:pPr>
            <a:endParaRPr lang="en-GB" sz="2000" b="1" dirty="0">
              <a:latin typeface="Calibri Light" panose="020F0302020204030204" pitchFamily="34" charset="0"/>
              <a:cs typeface="Calibri Light" panose="020F0302020204030204" pitchFamily="34" charset="0"/>
            </a:endParaRPr>
          </a:p>
          <a:p>
            <a:pPr marL="0" indent="0">
              <a:buNone/>
            </a:pPr>
            <a:endParaRPr lang="en-GB" sz="2000" b="1" dirty="0">
              <a:latin typeface="Calibri Light" panose="020F0302020204030204" pitchFamily="34" charset="0"/>
              <a:cs typeface="Calibri Light" panose="020F0302020204030204" pitchFamily="34" charset="0"/>
            </a:endParaRPr>
          </a:p>
        </p:txBody>
      </p:sp>
      <p:sp>
        <p:nvSpPr>
          <p:cNvPr id="4" name="Rectangle 3">
            <a:extLst>
              <a:ext uri="{FF2B5EF4-FFF2-40B4-BE49-F238E27FC236}">
                <a16:creationId xmlns:a16="http://schemas.microsoft.com/office/drawing/2014/main" id="{B36E6475-97EC-4D30-84DC-6F223B3622A3}"/>
              </a:ext>
            </a:extLst>
          </p:cNvPr>
          <p:cNvSpPr/>
          <p:nvPr/>
        </p:nvSpPr>
        <p:spPr>
          <a:xfrm>
            <a:off x="3545690" y="222423"/>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2" name="Rectangle 1">
            <a:extLst>
              <a:ext uri="{FF2B5EF4-FFF2-40B4-BE49-F238E27FC236}">
                <a16:creationId xmlns:a16="http://schemas.microsoft.com/office/drawing/2014/main" id="{269717C4-A7DD-45A2-856E-106CDEBCDF86}"/>
              </a:ext>
            </a:extLst>
          </p:cNvPr>
          <p:cNvSpPr/>
          <p:nvPr/>
        </p:nvSpPr>
        <p:spPr>
          <a:xfrm>
            <a:off x="5291927" y="1206364"/>
            <a:ext cx="6096000" cy="569387"/>
          </a:xfrm>
          <a:prstGeom prst="rect">
            <a:avLst/>
          </a:prstGeom>
        </p:spPr>
        <p:txBody>
          <a:bodyPr>
            <a:spAutoFit/>
          </a:bodyPr>
          <a:lstStyle/>
          <a:p>
            <a:r>
              <a:rPr lang="en-GB" sz="1100" dirty="0">
                <a:latin typeface="Calibri Light" panose="020F0302020204030204" pitchFamily="34" charset="0"/>
                <a:cs typeface="Calibri Light" panose="020F0302020204030204" pitchFamily="34" charset="0"/>
              </a:rPr>
              <a:t> </a:t>
            </a:r>
            <a:br>
              <a:rPr lang="en-GB" dirty="0">
                <a:latin typeface="Calibri Light" panose="020F0302020204030204" pitchFamily="34" charset="0"/>
                <a:cs typeface="Calibri Light" panose="020F0302020204030204" pitchFamily="34" charset="0"/>
              </a:rPr>
            </a:br>
            <a:endParaRPr lang="en-GB" sz="2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557ECEC-8148-4810-9D6A-53727A8130FD}"/>
              </a:ext>
            </a:extLst>
          </p:cNvPr>
          <p:cNvSpPr txBox="1"/>
          <p:nvPr/>
        </p:nvSpPr>
        <p:spPr>
          <a:xfrm>
            <a:off x="582828" y="1295867"/>
            <a:ext cx="8527513" cy="400110"/>
          </a:xfrm>
          <a:prstGeom prst="rect">
            <a:avLst/>
          </a:prstGeom>
          <a:noFill/>
        </p:spPr>
        <p:txBody>
          <a:bodyPr wrap="square" rtlCol="0">
            <a:spAutoFit/>
          </a:bodyPr>
          <a:lstStyle/>
          <a:p>
            <a:r>
              <a:rPr lang="en-GB" sz="2000" i="1" dirty="0">
                <a:solidFill>
                  <a:srgbClr val="FF0000"/>
                </a:solidFill>
              </a:rPr>
              <a:t>1.  “The Rugby Club has no proposal to open the facility to full community use”</a:t>
            </a:r>
          </a:p>
        </p:txBody>
      </p:sp>
      <p:sp>
        <p:nvSpPr>
          <p:cNvPr id="11" name="TextBox 10">
            <a:extLst>
              <a:ext uri="{FF2B5EF4-FFF2-40B4-BE49-F238E27FC236}">
                <a16:creationId xmlns:a16="http://schemas.microsoft.com/office/drawing/2014/main" id="{2715E6AA-6FD8-48C9-98F1-15E2ACAD6E90}"/>
              </a:ext>
            </a:extLst>
          </p:cNvPr>
          <p:cNvSpPr txBox="1"/>
          <p:nvPr/>
        </p:nvSpPr>
        <p:spPr>
          <a:xfrm>
            <a:off x="560154" y="1608617"/>
            <a:ext cx="10931326" cy="400110"/>
          </a:xfrm>
          <a:prstGeom prst="rect">
            <a:avLst/>
          </a:prstGeom>
          <a:noFill/>
        </p:spPr>
        <p:txBody>
          <a:bodyPr wrap="none" rtlCol="0">
            <a:spAutoFit/>
          </a:bodyPr>
          <a:lstStyle/>
          <a:p>
            <a:r>
              <a:rPr lang="en-GB" sz="2000" dirty="0">
                <a:solidFill>
                  <a:schemeClr val="accent1"/>
                </a:solidFill>
              </a:rPr>
              <a:t>Wrong –already open to community &amp; in daily use by community groups from toddlers to those past 80</a:t>
            </a:r>
          </a:p>
        </p:txBody>
      </p:sp>
      <p:sp>
        <p:nvSpPr>
          <p:cNvPr id="13" name="TextBox 12">
            <a:extLst>
              <a:ext uri="{FF2B5EF4-FFF2-40B4-BE49-F238E27FC236}">
                <a16:creationId xmlns:a16="http://schemas.microsoft.com/office/drawing/2014/main" id="{16C6ADE9-64B4-4C95-87A4-83A78BF4749A}"/>
              </a:ext>
            </a:extLst>
          </p:cNvPr>
          <p:cNvSpPr txBox="1"/>
          <p:nvPr/>
        </p:nvSpPr>
        <p:spPr>
          <a:xfrm>
            <a:off x="582828" y="2141723"/>
            <a:ext cx="9772299" cy="400110"/>
          </a:xfrm>
          <a:prstGeom prst="rect">
            <a:avLst/>
          </a:prstGeom>
          <a:noFill/>
        </p:spPr>
        <p:txBody>
          <a:bodyPr wrap="square" rtlCol="0">
            <a:spAutoFit/>
          </a:bodyPr>
          <a:lstStyle/>
          <a:p>
            <a:r>
              <a:rPr lang="en-GB" sz="2000" i="1" dirty="0">
                <a:solidFill>
                  <a:srgbClr val="FF0000"/>
                </a:solidFill>
              </a:rPr>
              <a:t>2.  “Community halls do not generally provide a surplus and often run at a subsidy” </a:t>
            </a:r>
            <a:endParaRPr lang="en-GB" sz="2000" i="1" dirty="0">
              <a:solidFill>
                <a:srgbClr val="FF0000"/>
              </a:solidFill>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F579F6EC-3751-47EF-A965-2C3420B2743A}"/>
              </a:ext>
            </a:extLst>
          </p:cNvPr>
          <p:cNvSpPr txBox="1"/>
          <p:nvPr/>
        </p:nvSpPr>
        <p:spPr>
          <a:xfrm>
            <a:off x="560154" y="2467261"/>
            <a:ext cx="8572860" cy="400110"/>
          </a:xfrm>
          <a:prstGeom prst="rect">
            <a:avLst/>
          </a:prstGeom>
          <a:noFill/>
        </p:spPr>
        <p:txBody>
          <a:bodyPr wrap="none" rtlCol="0">
            <a:spAutoFit/>
          </a:bodyPr>
          <a:lstStyle/>
          <a:p>
            <a:r>
              <a:rPr lang="en-GB" sz="2000" dirty="0">
                <a:solidFill>
                  <a:schemeClr val="accent1"/>
                </a:solidFill>
              </a:rPr>
              <a:t>The Town Pavilion has not required a subsidy since entering into its lease in 1971</a:t>
            </a:r>
          </a:p>
        </p:txBody>
      </p:sp>
      <p:sp>
        <p:nvSpPr>
          <p:cNvPr id="15" name="Content Placeholder 2">
            <a:extLst>
              <a:ext uri="{FF2B5EF4-FFF2-40B4-BE49-F238E27FC236}">
                <a16:creationId xmlns:a16="http://schemas.microsoft.com/office/drawing/2014/main" id="{16ED0CA8-4098-4773-BA65-1FC5542A8531}"/>
              </a:ext>
            </a:extLst>
          </p:cNvPr>
          <p:cNvSpPr txBox="1">
            <a:spLocks/>
          </p:cNvSpPr>
          <p:nvPr/>
        </p:nvSpPr>
        <p:spPr>
          <a:xfrm>
            <a:off x="582531" y="3192909"/>
            <a:ext cx="7102917" cy="4837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latin typeface="Calibri Light" panose="020F0302020204030204" pitchFamily="34" charset="0"/>
                <a:cs typeface="Calibri Light" panose="020F0302020204030204" pitchFamily="34" charset="0"/>
              </a:rPr>
              <a:t>Differences to the Leisure Centre co-location proposal</a:t>
            </a:r>
            <a:endParaRPr lang="en-GB" sz="1200" b="1"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r>
              <a:rPr lang="en-GB" sz="1200" dirty="0">
                <a:latin typeface="Calibri Light" panose="020F0302020204030204" pitchFamily="34" charset="0"/>
                <a:cs typeface="Calibri Light" panose="020F0302020204030204" pitchFamily="34" charset="0"/>
              </a:rPr>
              <a:t> </a:t>
            </a:r>
            <a:br>
              <a:rPr lang="en-GB" dirty="0">
                <a:latin typeface="Calibri Light" panose="020F0302020204030204" pitchFamily="34" charset="0"/>
                <a:cs typeface="Calibri Light" panose="020F0302020204030204" pitchFamily="34" charset="0"/>
              </a:rPr>
            </a:br>
            <a:endParaRPr lang="en-GB"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en-GB" sz="2000" b="1"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en-GB" sz="2000" b="1" dirty="0">
              <a:latin typeface="Calibri Light" panose="020F0302020204030204" pitchFamily="34" charset="0"/>
              <a:cs typeface="Calibri Light" panose="020F0302020204030204" pitchFamily="34" charset="0"/>
            </a:endParaRPr>
          </a:p>
        </p:txBody>
      </p:sp>
      <p:sp>
        <p:nvSpPr>
          <p:cNvPr id="16" name="TextBox 15">
            <a:extLst>
              <a:ext uri="{FF2B5EF4-FFF2-40B4-BE49-F238E27FC236}">
                <a16:creationId xmlns:a16="http://schemas.microsoft.com/office/drawing/2014/main" id="{EAAD5C88-97DA-4E8C-B41A-1C6F2896B12F}"/>
              </a:ext>
            </a:extLst>
          </p:cNvPr>
          <p:cNvSpPr txBox="1"/>
          <p:nvPr/>
        </p:nvSpPr>
        <p:spPr>
          <a:xfrm>
            <a:off x="582531" y="3676665"/>
            <a:ext cx="8672695" cy="707886"/>
          </a:xfrm>
          <a:prstGeom prst="rect">
            <a:avLst/>
          </a:prstGeom>
          <a:noFill/>
        </p:spPr>
        <p:txBody>
          <a:bodyPr wrap="none" rtlCol="0">
            <a:spAutoFit/>
          </a:bodyPr>
          <a:lstStyle/>
          <a:p>
            <a:r>
              <a:rPr lang="en-GB" sz="2000" dirty="0"/>
              <a:t>We have both indoor and outdoor space which can be combined adding flexibility</a:t>
            </a:r>
          </a:p>
          <a:p>
            <a:r>
              <a:rPr lang="en-GB" sz="2000" dirty="0"/>
              <a:t>(scouts, children’s parties, weddings, charity events, etc)</a:t>
            </a:r>
          </a:p>
        </p:txBody>
      </p:sp>
      <p:sp>
        <p:nvSpPr>
          <p:cNvPr id="17" name="TextBox 16">
            <a:extLst>
              <a:ext uri="{FF2B5EF4-FFF2-40B4-BE49-F238E27FC236}">
                <a16:creationId xmlns:a16="http://schemas.microsoft.com/office/drawing/2014/main" id="{CCF5F505-2362-4E22-99D5-F77BD7788418}"/>
              </a:ext>
            </a:extLst>
          </p:cNvPr>
          <p:cNvSpPr txBox="1"/>
          <p:nvPr/>
        </p:nvSpPr>
        <p:spPr>
          <a:xfrm>
            <a:off x="582531" y="4514364"/>
            <a:ext cx="8960915" cy="707886"/>
          </a:xfrm>
          <a:prstGeom prst="rect">
            <a:avLst/>
          </a:prstGeom>
          <a:noFill/>
        </p:spPr>
        <p:txBody>
          <a:bodyPr wrap="none" rtlCol="0">
            <a:spAutoFit/>
          </a:bodyPr>
          <a:lstStyle/>
          <a:p>
            <a:r>
              <a:rPr lang="en-GB" sz="2000" dirty="0"/>
              <a:t>We have both a bar and kitchen facilities which allows for a wider range of bookings </a:t>
            </a:r>
          </a:p>
          <a:p>
            <a:r>
              <a:rPr lang="en-GB" sz="2000" dirty="0"/>
              <a:t>(and is an essential source of income keeping our booking fees low)</a:t>
            </a:r>
          </a:p>
        </p:txBody>
      </p:sp>
      <p:sp>
        <p:nvSpPr>
          <p:cNvPr id="18" name="TextBox 17">
            <a:extLst>
              <a:ext uri="{FF2B5EF4-FFF2-40B4-BE49-F238E27FC236}">
                <a16:creationId xmlns:a16="http://schemas.microsoft.com/office/drawing/2014/main" id="{EF96673A-C8F1-41EA-B86A-66435F29FBEB}"/>
              </a:ext>
            </a:extLst>
          </p:cNvPr>
          <p:cNvSpPr txBox="1"/>
          <p:nvPr/>
        </p:nvSpPr>
        <p:spPr>
          <a:xfrm>
            <a:off x="582530" y="5418479"/>
            <a:ext cx="1563248" cy="400110"/>
          </a:xfrm>
          <a:prstGeom prst="rect">
            <a:avLst/>
          </a:prstGeom>
          <a:noFill/>
        </p:spPr>
        <p:txBody>
          <a:bodyPr wrap="none" rtlCol="0">
            <a:spAutoFit/>
          </a:bodyPr>
          <a:lstStyle/>
          <a:p>
            <a:r>
              <a:rPr lang="en-GB" sz="2000" dirty="0"/>
              <a:t>Other ??????</a:t>
            </a:r>
          </a:p>
        </p:txBody>
      </p:sp>
    </p:spTree>
    <p:extLst>
      <p:ext uri="{BB962C8B-B14F-4D97-AF65-F5344CB8AC3E}">
        <p14:creationId xmlns:p14="http://schemas.microsoft.com/office/powerpoint/2010/main" val="4023274415"/>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Image result for Pitchero club icon"/>
          <p:cNvSpPr>
            <a:spLocks noChangeAspect="1" noChangeArrowheads="1"/>
          </p:cNvSpPr>
          <p:nvPr/>
        </p:nvSpPr>
        <p:spPr bwMode="auto">
          <a:xfrm>
            <a:off x="7113936" y="19049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https://www.pitchero.com/parallax-assets/img/icons/ph-icon-intro-club-app-68fd7ae143.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55A47BB6-3FAF-49CB-B058-2B22C1C4C09E}"/>
              </a:ext>
            </a:extLst>
          </p:cNvPr>
          <p:cNvSpPr/>
          <p:nvPr/>
        </p:nvSpPr>
        <p:spPr>
          <a:xfrm>
            <a:off x="3545690" y="222423"/>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3" name="Rectangle 2">
            <a:extLst>
              <a:ext uri="{FF2B5EF4-FFF2-40B4-BE49-F238E27FC236}">
                <a16:creationId xmlns:a16="http://schemas.microsoft.com/office/drawing/2014/main" id="{F7185371-68C5-4A0A-B595-D7C676B10D42}"/>
              </a:ext>
            </a:extLst>
          </p:cNvPr>
          <p:cNvSpPr/>
          <p:nvPr/>
        </p:nvSpPr>
        <p:spPr>
          <a:xfrm>
            <a:off x="670475" y="776913"/>
            <a:ext cx="1654620" cy="461665"/>
          </a:xfrm>
          <a:prstGeom prst="rect">
            <a:avLst/>
          </a:prstGeom>
        </p:spPr>
        <p:txBody>
          <a:bodyPr wrap="none">
            <a:spAutoFit/>
          </a:bodyPr>
          <a:lstStyle/>
          <a:p>
            <a:r>
              <a:rPr lang="en-GB" sz="2400" b="1" dirty="0">
                <a:latin typeface="Calibri Light" panose="020F0302020204030204" pitchFamily="34" charset="0"/>
                <a:cs typeface="Calibri Light" panose="020F0302020204030204" pitchFamily="34" charset="0"/>
              </a:rPr>
              <a:t>Conclusions</a:t>
            </a:r>
            <a:endParaRPr lang="en-GB" sz="2400" b="1" dirty="0"/>
          </a:p>
        </p:txBody>
      </p:sp>
      <p:sp>
        <p:nvSpPr>
          <p:cNvPr id="12" name="Rectangle 11">
            <a:extLst>
              <a:ext uri="{FF2B5EF4-FFF2-40B4-BE49-F238E27FC236}">
                <a16:creationId xmlns:a16="http://schemas.microsoft.com/office/drawing/2014/main" id="{A6993CB1-7578-4350-A952-B3735025E05C}"/>
              </a:ext>
            </a:extLst>
          </p:cNvPr>
          <p:cNvSpPr/>
          <p:nvPr/>
        </p:nvSpPr>
        <p:spPr>
          <a:xfrm>
            <a:off x="556175" y="1306076"/>
            <a:ext cx="10457446" cy="2985433"/>
          </a:xfrm>
          <a:prstGeom prst="rect">
            <a:avLst/>
          </a:prstGeom>
        </p:spPr>
        <p:txBody>
          <a:bodyPr wrap="square">
            <a:spAutoFit/>
          </a:bodyPr>
          <a:lstStyle/>
          <a:p>
            <a:pPr marL="342900" lvl="0" indent="-342900">
              <a:buFont typeface="Symbol" panose="05050102010706020507" pitchFamily="18" charset="2"/>
              <a:buChar char=""/>
            </a:pPr>
            <a:r>
              <a:rPr lang="en-GB" sz="2000" dirty="0">
                <a:solidFill>
                  <a:srgbClr val="000000"/>
                </a:solidFill>
                <a:ea typeface="Times New Roman" panose="02020603050405020304" pitchFamily="18" charset="0"/>
              </a:rPr>
              <a:t>The proposal is NOT an expansion of the Rugby Club, but of the Town Pavilion: an existing, multi-user community and sports facility owned by Bingham Town Council</a:t>
            </a:r>
            <a:endParaRPr lang="en-GB" sz="2000" dirty="0">
              <a:ea typeface="Times New Roman" panose="02020603050405020304" pitchFamily="18" charset="0"/>
            </a:endParaRPr>
          </a:p>
          <a:p>
            <a:pPr marL="342900" lvl="0" indent="-342900">
              <a:buFont typeface="Symbol" panose="05050102010706020507" pitchFamily="18" charset="2"/>
              <a:buChar char=""/>
            </a:pPr>
            <a:r>
              <a:rPr lang="en-GB" sz="2000" dirty="0">
                <a:ea typeface="Times New Roman" panose="02020603050405020304" pitchFamily="18" charset="0"/>
              </a:rPr>
              <a:t>The proposal has been designed, costed and submitted for Planning Consent.</a:t>
            </a:r>
            <a:endParaRPr lang="en-GB" sz="2000" dirty="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a typeface="Times New Roman" panose="02020603050405020304" pitchFamily="18" charset="0"/>
              </a:rPr>
              <a:t>We have identified a number of sources of funding which in totality would provide sufficient capital to pay for the works</a:t>
            </a:r>
            <a:endParaRPr lang="en-GB" sz="2000" dirty="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a typeface="Times New Roman" panose="02020603050405020304" pitchFamily="18" charset="0"/>
              </a:rPr>
              <a:t>The facility would not require any ongoing finance as running costs would be covered from income.</a:t>
            </a:r>
            <a:endParaRPr lang="en-GB" sz="2000" dirty="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a typeface="Times New Roman" panose="02020603050405020304" pitchFamily="18" charset="0"/>
              </a:rPr>
              <a:t>We are seeking BTC agreement &amp; support to Enhance and Invest in an existing BTC asset for the benefit of the community.</a:t>
            </a:r>
          </a:p>
          <a:p>
            <a:pPr lvl="0">
              <a:spcAft>
                <a:spcPts val="0"/>
              </a:spcAft>
            </a:pPr>
            <a:endParaRPr lang="en-GB" sz="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large farm field&#10;&#10;Description automatically generated">
            <a:extLst>
              <a:ext uri="{FF2B5EF4-FFF2-40B4-BE49-F238E27FC236}">
                <a16:creationId xmlns:a16="http://schemas.microsoft.com/office/drawing/2014/main" id="{8F6B7319-6C74-461D-8D78-342E9B856868}"/>
              </a:ext>
            </a:extLst>
          </p:cNvPr>
          <p:cNvPicPr>
            <a:picLocks noChangeAspect="1"/>
          </p:cNvPicPr>
          <p:nvPr/>
        </p:nvPicPr>
        <p:blipFill rotWithShape="1">
          <a:blip r:embed="rId3">
            <a:extLst>
              <a:ext uri="{28A0092B-C50C-407E-A947-70E740481C1C}">
                <a14:useLocalDpi xmlns:a14="http://schemas.microsoft.com/office/drawing/2010/main" val="0"/>
              </a:ext>
            </a:extLst>
          </a:blip>
          <a:srcRect t="35032" b="11298"/>
          <a:stretch/>
        </p:blipFill>
        <p:spPr>
          <a:xfrm>
            <a:off x="2215789" y="4291509"/>
            <a:ext cx="7019925" cy="2131730"/>
          </a:xfrm>
          <a:prstGeom prst="rect">
            <a:avLst/>
          </a:prstGeom>
        </p:spPr>
      </p:pic>
    </p:spTree>
    <p:extLst>
      <p:ext uri="{BB962C8B-B14F-4D97-AF65-F5344CB8AC3E}">
        <p14:creationId xmlns:p14="http://schemas.microsoft.com/office/powerpoint/2010/main" val="347936372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828" y="823330"/>
            <a:ext cx="10515600" cy="4789359"/>
          </a:xfrm>
        </p:spPr>
        <p:txBody>
          <a:bodyPr>
            <a:noAutofit/>
          </a:bodyPr>
          <a:lstStyle/>
          <a:p>
            <a:pPr marL="0" indent="0">
              <a:buNone/>
            </a:pPr>
            <a:r>
              <a:rPr lang="en-GB" sz="2400" dirty="0">
                <a:latin typeface="Calibri Light" panose="020F0302020204030204" pitchFamily="34" charset="0"/>
                <a:cs typeface="Calibri Light" panose="020F0302020204030204" pitchFamily="34" charset="0"/>
              </a:rPr>
              <a:t>Our Concerns</a:t>
            </a:r>
          </a:p>
          <a:p>
            <a:pPr marL="0" indent="0">
              <a:buNone/>
            </a:pPr>
            <a:r>
              <a:rPr lang="en-GB" sz="1600" dirty="0">
                <a:latin typeface="Calibri Light" panose="020F0302020204030204" pitchFamily="34" charset="0"/>
                <a:cs typeface="Calibri Light" panose="020F0302020204030204" pitchFamily="34" charset="0"/>
              </a:rPr>
              <a:t> </a:t>
            </a:r>
            <a:br>
              <a:rPr lang="en-GB" dirty="0">
                <a:latin typeface="Calibri Light" panose="020F0302020204030204" pitchFamily="34" charset="0"/>
                <a:cs typeface="Calibri Light" panose="020F0302020204030204" pitchFamily="34" charset="0"/>
              </a:rPr>
            </a:br>
            <a:r>
              <a:rPr lang="en-GB" sz="1600" dirty="0">
                <a:latin typeface="Calibri Light" panose="020F0302020204030204" pitchFamily="34" charset="0"/>
                <a:cs typeface="Calibri Light" panose="020F0302020204030204" pitchFamily="34" charset="0"/>
              </a:rPr>
              <a:t>Having worked for several months to prepare and submit competent proposals, which have including funding the considerable cost of an architect preparing detailed drawings and a planning application fee, we are concerned that the case for the expansion of the only community facility serving the west of Bingham will now be lost under the momentum being build by Rushcliffe Borough Council to gather all available funding to devote to their leisure and office development proposal off Chapel Lane.  We would ideally seek to compliment the RBC proposal, but would highlight that:</a:t>
            </a:r>
          </a:p>
          <a:p>
            <a:r>
              <a:rPr lang="en-GB" sz="1600" dirty="0">
                <a:latin typeface="Calibri Light" panose="020F0302020204030204" pitchFamily="34" charset="0"/>
                <a:cs typeface="Calibri Light" panose="020F0302020204030204" pitchFamily="34" charset="0"/>
              </a:rPr>
              <a:t>We have carefully researched the availability of funding for our project and have very deliberately made a distinction between the sporting functions housed within the building and the community functions, which make up over 2/3</a:t>
            </a:r>
            <a:r>
              <a:rPr lang="en-GB" sz="1600" baseline="30000" dirty="0">
                <a:latin typeface="Calibri Light" panose="020F0302020204030204" pitchFamily="34" charset="0"/>
                <a:cs typeface="Calibri Light" panose="020F0302020204030204" pitchFamily="34" charset="0"/>
              </a:rPr>
              <a:t>rd</a:t>
            </a:r>
            <a:r>
              <a:rPr lang="en-GB" sz="1600" dirty="0">
                <a:latin typeface="Calibri Light" panose="020F0302020204030204" pitchFamily="34" charset="0"/>
                <a:cs typeface="Calibri Light" panose="020F0302020204030204" pitchFamily="34" charset="0"/>
              </a:rPr>
              <a:t> of all uses.</a:t>
            </a:r>
          </a:p>
          <a:p>
            <a:r>
              <a:rPr lang="en-GB" sz="1600" dirty="0">
                <a:latin typeface="Calibri Light" panose="020F0302020204030204" pitchFamily="34" charset="0"/>
                <a:cs typeface="Calibri Light" panose="020F0302020204030204" pitchFamily="34" charset="0"/>
              </a:rPr>
              <a:t>We believe that the Bingham Community Chest was created to fund projects such as that which we are proposing, and equally believe that Rushcliffe have access to alternative ‘pots’ within S106 agreements, including;</a:t>
            </a:r>
          </a:p>
          <a:p>
            <a:pPr lvl="1">
              <a:buFont typeface="Wingdings" panose="05000000000000000000" pitchFamily="2" charset="2"/>
              <a:buChar char="v"/>
            </a:pPr>
            <a:r>
              <a:rPr lang="en-US" sz="1600" dirty="0">
                <a:latin typeface="+mj-lt"/>
              </a:rPr>
              <a:t>David Wilson / Barratt Development (Crown Estate): Leisure and Wellbeing Contribution £600,000 for </a:t>
            </a:r>
            <a:r>
              <a:rPr lang="en-US" sz="1600" i="1" dirty="0">
                <a:latin typeface="+mj-lt"/>
              </a:rPr>
              <a:t>“the provision of new or improved community leisure facilities within Bingham including but not limited to the Community Centre, leisure </a:t>
            </a:r>
            <a:r>
              <a:rPr lang="en-US" sz="1600" i="1" dirty="0" err="1">
                <a:latin typeface="+mj-lt"/>
              </a:rPr>
              <a:t>centres</a:t>
            </a:r>
            <a:r>
              <a:rPr lang="en-US" sz="1600" i="1" dirty="0">
                <a:latin typeface="+mj-lt"/>
              </a:rPr>
              <a:t>, sports pitches and multi-use games areas”</a:t>
            </a:r>
          </a:p>
          <a:p>
            <a:pPr lvl="1">
              <a:buFont typeface="Wingdings" panose="05000000000000000000" pitchFamily="2" charset="2"/>
              <a:buChar char="v"/>
            </a:pPr>
            <a:r>
              <a:rPr lang="en-US" sz="1600" dirty="0">
                <a:latin typeface="+mj-lt"/>
              </a:rPr>
              <a:t>William Davis: Sports Hall Contribution £134,555 </a:t>
            </a:r>
            <a:r>
              <a:rPr lang="en-US" sz="1600" i="1" dirty="0">
                <a:latin typeface="+mj-lt"/>
              </a:rPr>
              <a:t>“towards the provision and/or improvement of sports halls in Radcliffe on Trent and/or Bingham”</a:t>
            </a:r>
          </a:p>
          <a:p>
            <a:pPr lvl="1">
              <a:buFont typeface="Wingdings" panose="05000000000000000000" pitchFamily="2" charset="2"/>
              <a:buChar char="v"/>
            </a:pPr>
            <a:r>
              <a:rPr lang="en-US" sz="1600" dirty="0">
                <a:latin typeface="+mj-lt"/>
              </a:rPr>
              <a:t>William Davis: Swimming Pool Contribution £147,564 </a:t>
            </a:r>
            <a:r>
              <a:rPr lang="en-US" sz="1600" i="1" dirty="0">
                <a:latin typeface="+mj-lt"/>
              </a:rPr>
              <a:t>“towards the improvement or provision of a replacement swimming pool at Bingham Leisure Centre”</a:t>
            </a:r>
          </a:p>
        </p:txBody>
      </p:sp>
      <p:sp>
        <p:nvSpPr>
          <p:cNvPr id="4" name="Rectangle 3">
            <a:extLst>
              <a:ext uri="{FF2B5EF4-FFF2-40B4-BE49-F238E27FC236}">
                <a16:creationId xmlns:a16="http://schemas.microsoft.com/office/drawing/2014/main" id="{B36E6475-97EC-4D30-84DC-6F223B3622A3}"/>
              </a:ext>
            </a:extLst>
          </p:cNvPr>
          <p:cNvSpPr/>
          <p:nvPr/>
        </p:nvSpPr>
        <p:spPr>
          <a:xfrm>
            <a:off x="3545690" y="222423"/>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Tree>
    <p:extLst>
      <p:ext uri="{BB962C8B-B14F-4D97-AF65-F5344CB8AC3E}">
        <p14:creationId xmlns:p14="http://schemas.microsoft.com/office/powerpoint/2010/main" val="3922421827"/>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F6F1B1-B328-4C5E-89F7-9BD9B028A776}"/>
              </a:ext>
            </a:extLst>
          </p:cNvPr>
          <p:cNvSpPr/>
          <p:nvPr/>
        </p:nvSpPr>
        <p:spPr>
          <a:xfrm>
            <a:off x="3309394" y="244461"/>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6" name="Title 10">
            <a:extLst>
              <a:ext uri="{FF2B5EF4-FFF2-40B4-BE49-F238E27FC236}">
                <a16:creationId xmlns:a16="http://schemas.microsoft.com/office/drawing/2014/main" id="{13475C78-6DD4-4C3C-A98C-E6FFC7232881}"/>
              </a:ext>
            </a:extLst>
          </p:cNvPr>
          <p:cNvSpPr txBox="1">
            <a:spLocks/>
          </p:cNvSpPr>
          <p:nvPr/>
        </p:nvSpPr>
        <p:spPr>
          <a:xfrm>
            <a:off x="604186" y="726067"/>
            <a:ext cx="10515600" cy="16370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400" dirty="0">
              <a:latin typeface="Calibri Light" panose="020F0302020204030204" pitchFamily="34" charset="0"/>
              <a:cs typeface="Calibri Light" panose="020F0302020204030204" pitchFamily="34" charset="0"/>
            </a:endParaRPr>
          </a:p>
        </p:txBody>
      </p:sp>
      <p:sp>
        <p:nvSpPr>
          <p:cNvPr id="7" name="TextBox 6"/>
          <p:cNvSpPr txBox="1"/>
          <p:nvPr/>
        </p:nvSpPr>
        <p:spPr>
          <a:xfrm>
            <a:off x="1921933" y="719667"/>
            <a:ext cx="7433733" cy="461665"/>
          </a:xfrm>
          <a:prstGeom prst="rect">
            <a:avLst/>
          </a:prstGeom>
          <a:noFill/>
        </p:spPr>
        <p:txBody>
          <a:bodyPr wrap="square" rtlCol="0">
            <a:spAutoFit/>
          </a:bodyPr>
          <a:lstStyle/>
          <a:p>
            <a:pPr algn="ctr"/>
            <a:r>
              <a:rPr lang="en-GB" sz="2400" dirty="0"/>
              <a:t>Who Are We?</a:t>
            </a:r>
          </a:p>
        </p:txBody>
      </p:sp>
      <p:pic>
        <p:nvPicPr>
          <p:cNvPr id="8" name="Picture 7" descr="BRC1.jpg"/>
          <p:cNvPicPr>
            <a:picLocks noChangeAspect="1"/>
          </p:cNvPicPr>
          <p:nvPr/>
        </p:nvPicPr>
        <p:blipFill>
          <a:blip r:embed="rId3" cstate="print"/>
          <a:stretch>
            <a:fillRect/>
          </a:stretch>
        </p:blipFill>
        <p:spPr>
          <a:xfrm>
            <a:off x="897466" y="1276326"/>
            <a:ext cx="10202333" cy="5032860"/>
          </a:xfrm>
          <a:prstGeom prst="rect">
            <a:avLst/>
          </a:prstGeom>
        </p:spPr>
      </p:pic>
    </p:spTree>
    <p:extLst>
      <p:ext uri="{BB962C8B-B14F-4D97-AF65-F5344CB8AC3E}">
        <p14:creationId xmlns:p14="http://schemas.microsoft.com/office/powerpoint/2010/main" val="5352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F6F1B1-B328-4C5E-89F7-9BD9B028A776}"/>
              </a:ext>
            </a:extLst>
          </p:cNvPr>
          <p:cNvSpPr/>
          <p:nvPr/>
        </p:nvSpPr>
        <p:spPr>
          <a:xfrm>
            <a:off x="3309394" y="244461"/>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6" name="Title 10">
            <a:extLst>
              <a:ext uri="{FF2B5EF4-FFF2-40B4-BE49-F238E27FC236}">
                <a16:creationId xmlns:a16="http://schemas.microsoft.com/office/drawing/2014/main" id="{13475C78-6DD4-4C3C-A98C-E6FFC7232881}"/>
              </a:ext>
            </a:extLst>
          </p:cNvPr>
          <p:cNvSpPr txBox="1">
            <a:spLocks/>
          </p:cNvSpPr>
          <p:nvPr/>
        </p:nvSpPr>
        <p:spPr>
          <a:xfrm>
            <a:off x="604186" y="726067"/>
            <a:ext cx="10515600" cy="4616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400" dirty="0">
              <a:latin typeface="Calibri Light" panose="020F0302020204030204" pitchFamily="34" charset="0"/>
              <a:cs typeface="Calibri Light" panose="020F0302020204030204" pitchFamily="34" charset="0"/>
            </a:endParaRPr>
          </a:p>
        </p:txBody>
      </p:sp>
      <p:sp>
        <p:nvSpPr>
          <p:cNvPr id="7" name="TextBox 6"/>
          <p:cNvSpPr txBox="1"/>
          <p:nvPr/>
        </p:nvSpPr>
        <p:spPr>
          <a:xfrm>
            <a:off x="559187" y="715217"/>
            <a:ext cx="7433733" cy="461665"/>
          </a:xfrm>
          <a:prstGeom prst="rect">
            <a:avLst/>
          </a:prstGeom>
          <a:noFill/>
        </p:spPr>
        <p:txBody>
          <a:bodyPr wrap="square" rtlCol="0">
            <a:spAutoFit/>
          </a:bodyPr>
          <a:lstStyle/>
          <a:p>
            <a:r>
              <a:rPr lang="en-GB" sz="2400" b="1" dirty="0"/>
              <a:t>Who Are We?</a:t>
            </a:r>
          </a:p>
        </p:txBody>
      </p:sp>
      <p:pic>
        <p:nvPicPr>
          <p:cNvPr id="8" name="Picture 7" descr="BRC1.jpg"/>
          <p:cNvPicPr>
            <a:picLocks noChangeAspect="1"/>
          </p:cNvPicPr>
          <p:nvPr/>
        </p:nvPicPr>
        <p:blipFill>
          <a:blip r:embed="rId3" cstate="print"/>
          <a:stretch>
            <a:fillRect/>
          </a:stretch>
        </p:blipFill>
        <p:spPr>
          <a:xfrm>
            <a:off x="7631723" y="1362436"/>
            <a:ext cx="3871945" cy="1910049"/>
          </a:xfrm>
          <a:prstGeom prst="rect">
            <a:avLst/>
          </a:prstGeom>
        </p:spPr>
      </p:pic>
      <p:sp>
        <p:nvSpPr>
          <p:cNvPr id="2" name="TextBox 1">
            <a:extLst>
              <a:ext uri="{FF2B5EF4-FFF2-40B4-BE49-F238E27FC236}">
                <a16:creationId xmlns:a16="http://schemas.microsoft.com/office/drawing/2014/main" id="{9B5CB2EA-4820-41AA-8DAE-A25100B872FF}"/>
              </a:ext>
            </a:extLst>
          </p:cNvPr>
          <p:cNvSpPr txBox="1"/>
          <p:nvPr/>
        </p:nvSpPr>
        <p:spPr>
          <a:xfrm>
            <a:off x="538541" y="1276326"/>
            <a:ext cx="7093182" cy="4893647"/>
          </a:xfrm>
          <a:prstGeom prst="rect">
            <a:avLst/>
          </a:prstGeom>
          <a:noFill/>
        </p:spPr>
        <p:txBody>
          <a:bodyPr wrap="square" rtlCol="0">
            <a:spAutoFit/>
          </a:bodyPr>
          <a:lstStyle/>
          <a:p>
            <a:r>
              <a:rPr lang="en-GB" sz="2400" dirty="0"/>
              <a:t>Bingham Town Pavilion - An existing community facility owned by Bingham Town Council</a:t>
            </a:r>
          </a:p>
          <a:p>
            <a:endParaRPr lang="en-GB" sz="2400" dirty="0"/>
          </a:p>
          <a:p>
            <a:r>
              <a:rPr lang="en-GB" sz="2400" dirty="0"/>
              <a:t>Leased to Bingham Rugby Club for almost 50 years</a:t>
            </a:r>
          </a:p>
          <a:p>
            <a:endParaRPr lang="en-GB" sz="2400" dirty="0"/>
          </a:p>
          <a:p>
            <a:r>
              <a:rPr lang="en-GB" sz="2400" dirty="0"/>
              <a:t>Successfully operated by a stewardship committee independent to BTC or RBC</a:t>
            </a:r>
          </a:p>
          <a:p>
            <a:endParaRPr lang="en-GB" sz="2400" dirty="0"/>
          </a:p>
          <a:p>
            <a:r>
              <a:rPr lang="en-GB" sz="2400" dirty="0"/>
              <a:t>Financially secure – has not require a subsidy to run since lease signed in 1971</a:t>
            </a:r>
          </a:p>
          <a:p>
            <a:endParaRPr lang="en-GB" sz="2400" dirty="0"/>
          </a:p>
          <a:p>
            <a:r>
              <a:rPr lang="en-GB" sz="2400" dirty="0"/>
              <a:t>Operated as a not for profit venture – all surplus proceeds re-invested into the facility</a:t>
            </a:r>
          </a:p>
        </p:txBody>
      </p:sp>
      <p:sp>
        <p:nvSpPr>
          <p:cNvPr id="3" name="TextBox 2">
            <a:extLst>
              <a:ext uri="{FF2B5EF4-FFF2-40B4-BE49-F238E27FC236}">
                <a16:creationId xmlns:a16="http://schemas.microsoft.com/office/drawing/2014/main" id="{22051335-82ED-46A4-A728-E33698EE10BA}"/>
              </a:ext>
            </a:extLst>
          </p:cNvPr>
          <p:cNvSpPr txBox="1"/>
          <p:nvPr/>
        </p:nvSpPr>
        <p:spPr>
          <a:xfrm>
            <a:off x="7737807" y="4487853"/>
            <a:ext cx="3915652" cy="646331"/>
          </a:xfrm>
          <a:prstGeom prst="rect">
            <a:avLst/>
          </a:prstGeom>
          <a:noFill/>
        </p:spPr>
        <p:txBody>
          <a:bodyPr wrap="square" rtlCol="0">
            <a:spAutoFit/>
          </a:bodyPr>
          <a:lstStyle/>
          <a:p>
            <a:r>
              <a:rPr lang="en-GB" dirty="0"/>
              <a:t>Add another image here of inside of clubhouse</a:t>
            </a:r>
          </a:p>
        </p:txBody>
      </p:sp>
    </p:spTree>
    <p:extLst>
      <p:ext uri="{BB962C8B-B14F-4D97-AF65-F5344CB8AC3E}">
        <p14:creationId xmlns:p14="http://schemas.microsoft.com/office/powerpoint/2010/main" val="122084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F6F1B1-B328-4C5E-89F7-9BD9B028A776}"/>
              </a:ext>
            </a:extLst>
          </p:cNvPr>
          <p:cNvSpPr/>
          <p:nvPr/>
        </p:nvSpPr>
        <p:spPr>
          <a:xfrm>
            <a:off x="3309394" y="244461"/>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6" name="Title 10">
            <a:extLst>
              <a:ext uri="{FF2B5EF4-FFF2-40B4-BE49-F238E27FC236}">
                <a16:creationId xmlns:a16="http://schemas.microsoft.com/office/drawing/2014/main" id="{13475C78-6DD4-4C3C-A98C-E6FFC7232881}"/>
              </a:ext>
            </a:extLst>
          </p:cNvPr>
          <p:cNvSpPr txBox="1">
            <a:spLocks/>
          </p:cNvSpPr>
          <p:nvPr/>
        </p:nvSpPr>
        <p:spPr>
          <a:xfrm>
            <a:off x="604186" y="726067"/>
            <a:ext cx="10515600" cy="4616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400" dirty="0">
              <a:latin typeface="Calibri Light" panose="020F0302020204030204" pitchFamily="34" charset="0"/>
              <a:cs typeface="Calibri Light" panose="020F0302020204030204" pitchFamily="34" charset="0"/>
            </a:endParaRPr>
          </a:p>
        </p:txBody>
      </p:sp>
      <p:sp>
        <p:nvSpPr>
          <p:cNvPr id="7" name="TextBox 6"/>
          <p:cNvSpPr txBox="1"/>
          <p:nvPr/>
        </p:nvSpPr>
        <p:spPr>
          <a:xfrm>
            <a:off x="559187" y="808852"/>
            <a:ext cx="7433733" cy="461665"/>
          </a:xfrm>
          <a:prstGeom prst="rect">
            <a:avLst/>
          </a:prstGeom>
          <a:noFill/>
        </p:spPr>
        <p:txBody>
          <a:bodyPr wrap="square" rtlCol="0">
            <a:spAutoFit/>
          </a:bodyPr>
          <a:lstStyle/>
          <a:p>
            <a:r>
              <a:rPr lang="en-GB" sz="2400" b="1" dirty="0"/>
              <a:t>Who Are Our Users?</a:t>
            </a:r>
          </a:p>
        </p:txBody>
      </p:sp>
      <p:pic>
        <p:nvPicPr>
          <p:cNvPr id="11" name="Picture 10" descr="A close up of a logo&#10;&#10;Description automatically generated">
            <a:extLst>
              <a:ext uri="{FF2B5EF4-FFF2-40B4-BE49-F238E27FC236}">
                <a16:creationId xmlns:a16="http://schemas.microsoft.com/office/drawing/2014/main" id="{4A4F5308-83B1-4BD8-8DF0-0739FBC8F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2398" y="4258315"/>
            <a:ext cx="926692" cy="796471"/>
          </a:xfrm>
          <a:prstGeom prst="rect">
            <a:avLst/>
          </a:prstGeom>
        </p:spPr>
      </p:pic>
      <p:pic>
        <p:nvPicPr>
          <p:cNvPr id="12" name="Picture 11" descr="A picture containing clipart&#10;&#10;Description automatically generated">
            <a:extLst>
              <a:ext uri="{FF2B5EF4-FFF2-40B4-BE49-F238E27FC236}">
                <a16:creationId xmlns:a16="http://schemas.microsoft.com/office/drawing/2014/main" id="{8E4BBFAB-28C2-4FA6-8F40-F08BC4914B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9" t="-10069" r="18743" b="-212"/>
          <a:stretch/>
        </p:blipFill>
        <p:spPr>
          <a:xfrm>
            <a:off x="439809" y="5289523"/>
            <a:ext cx="3225178" cy="945385"/>
          </a:xfrm>
          <a:prstGeom prst="rect">
            <a:avLst/>
          </a:prstGeom>
        </p:spPr>
      </p:pic>
      <p:pic>
        <p:nvPicPr>
          <p:cNvPr id="13" name="Picture 12">
            <a:extLst>
              <a:ext uri="{FF2B5EF4-FFF2-40B4-BE49-F238E27FC236}">
                <a16:creationId xmlns:a16="http://schemas.microsoft.com/office/drawing/2014/main" id="{5FD60587-F076-4E56-8057-0327ABAB28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2752" y="2322858"/>
            <a:ext cx="1886601" cy="633447"/>
          </a:xfrm>
          <a:prstGeom prst="rect">
            <a:avLst/>
          </a:prstGeom>
        </p:spPr>
      </p:pic>
      <p:pic>
        <p:nvPicPr>
          <p:cNvPr id="14" name="Picture 13" descr="A picture containing clipart&#10;&#10;Description automatically generated">
            <a:extLst>
              <a:ext uri="{FF2B5EF4-FFF2-40B4-BE49-F238E27FC236}">
                <a16:creationId xmlns:a16="http://schemas.microsoft.com/office/drawing/2014/main" id="{62D61EE4-7DFC-46DB-8CA5-364127AB5D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9250" y="3348730"/>
            <a:ext cx="1535628" cy="633447"/>
          </a:xfrm>
          <a:prstGeom prst="rect">
            <a:avLst/>
          </a:prstGeom>
        </p:spPr>
      </p:pic>
      <p:pic>
        <p:nvPicPr>
          <p:cNvPr id="15" name="Picture 14" descr="A close up of a sign&#10;&#10;Description automatically generated">
            <a:extLst>
              <a:ext uri="{FF2B5EF4-FFF2-40B4-BE49-F238E27FC236}">
                <a16:creationId xmlns:a16="http://schemas.microsoft.com/office/drawing/2014/main" id="{2076845C-D8EB-447A-AE4A-79F4584D6E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6374" y="4255755"/>
            <a:ext cx="926693" cy="801589"/>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3DB9C74E-D3BF-4AD2-A45A-EA6E2C4985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3053" y="3439236"/>
            <a:ext cx="979251" cy="584340"/>
          </a:xfrm>
          <a:prstGeom prst="rect">
            <a:avLst/>
          </a:prstGeom>
        </p:spPr>
      </p:pic>
      <p:pic>
        <p:nvPicPr>
          <p:cNvPr id="17" name="Picture 16" descr="A picture containing clipart&#10;&#10;Description automatically generated">
            <a:extLst>
              <a:ext uri="{FF2B5EF4-FFF2-40B4-BE49-F238E27FC236}">
                <a16:creationId xmlns:a16="http://schemas.microsoft.com/office/drawing/2014/main" id="{402CC7B2-55F5-43BE-80ED-170708618E5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20295" y="2267966"/>
            <a:ext cx="2415891" cy="991986"/>
          </a:xfrm>
          <a:prstGeom prst="rect">
            <a:avLst/>
          </a:prstGeom>
        </p:spPr>
      </p:pic>
      <p:pic>
        <p:nvPicPr>
          <p:cNvPr id="18" name="Picture 17">
            <a:extLst>
              <a:ext uri="{FF2B5EF4-FFF2-40B4-BE49-F238E27FC236}">
                <a16:creationId xmlns:a16="http://schemas.microsoft.com/office/drawing/2014/main" id="{D9E64801-75D2-4A3B-8E7A-F988DA996F1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64987" y="3366861"/>
            <a:ext cx="2424793" cy="656715"/>
          </a:xfrm>
          <a:prstGeom prst="rect">
            <a:avLst/>
          </a:prstGeom>
        </p:spPr>
      </p:pic>
      <p:pic>
        <p:nvPicPr>
          <p:cNvPr id="19" name="Picture 18">
            <a:extLst>
              <a:ext uri="{FF2B5EF4-FFF2-40B4-BE49-F238E27FC236}">
                <a16:creationId xmlns:a16="http://schemas.microsoft.com/office/drawing/2014/main" id="{46EDDEF4-358E-4B6D-98FB-3796AD86533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3289" r="21158"/>
          <a:stretch/>
        </p:blipFill>
        <p:spPr>
          <a:xfrm>
            <a:off x="404211" y="2181130"/>
            <a:ext cx="979251" cy="991553"/>
          </a:xfrm>
          <a:prstGeom prst="rect">
            <a:avLst/>
          </a:prstGeom>
        </p:spPr>
      </p:pic>
      <p:pic>
        <p:nvPicPr>
          <p:cNvPr id="20" name="Picture 19" descr="A close up of a logo&#10;&#10;Description automatically generated">
            <a:extLst>
              <a:ext uri="{FF2B5EF4-FFF2-40B4-BE49-F238E27FC236}">
                <a16:creationId xmlns:a16="http://schemas.microsoft.com/office/drawing/2014/main" id="{36753B3B-F76E-459D-819D-E1A0EC2FA18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20369" y="2267966"/>
            <a:ext cx="1251857" cy="817880"/>
          </a:xfrm>
          <a:prstGeom prst="rect">
            <a:avLst/>
          </a:prstGeom>
        </p:spPr>
      </p:pic>
      <p:pic>
        <p:nvPicPr>
          <p:cNvPr id="21" name="Picture 20" descr="A close up of a sign&#10;&#10;Description automatically generated">
            <a:extLst>
              <a:ext uri="{FF2B5EF4-FFF2-40B4-BE49-F238E27FC236}">
                <a16:creationId xmlns:a16="http://schemas.microsoft.com/office/drawing/2014/main" id="{2627AD06-4724-4B44-912B-25EAC861D88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35324" y="4434132"/>
            <a:ext cx="1654841" cy="1654841"/>
          </a:xfrm>
          <a:prstGeom prst="rect">
            <a:avLst/>
          </a:prstGeom>
        </p:spPr>
      </p:pic>
      <p:pic>
        <p:nvPicPr>
          <p:cNvPr id="3" name="Picture 2">
            <a:extLst>
              <a:ext uri="{FF2B5EF4-FFF2-40B4-BE49-F238E27FC236}">
                <a16:creationId xmlns:a16="http://schemas.microsoft.com/office/drawing/2014/main" id="{5F087A92-8C2B-456F-800F-F20923F6A819}"/>
              </a:ext>
            </a:extLst>
          </p:cNvPr>
          <p:cNvPicPr>
            <a:picLocks noChangeAspect="1"/>
          </p:cNvPicPr>
          <p:nvPr/>
        </p:nvPicPr>
        <p:blipFill>
          <a:blip r:embed="rId14"/>
          <a:stretch>
            <a:fillRect/>
          </a:stretch>
        </p:blipFill>
        <p:spPr>
          <a:xfrm>
            <a:off x="6035953" y="2359734"/>
            <a:ext cx="5803895" cy="3792041"/>
          </a:xfrm>
          <a:prstGeom prst="rect">
            <a:avLst/>
          </a:prstGeom>
        </p:spPr>
      </p:pic>
      <p:sp>
        <p:nvSpPr>
          <p:cNvPr id="8" name="TextBox 7">
            <a:extLst>
              <a:ext uri="{FF2B5EF4-FFF2-40B4-BE49-F238E27FC236}">
                <a16:creationId xmlns:a16="http://schemas.microsoft.com/office/drawing/2014/main" id="{D2AD34FB-65F5-4B8D-9F7F-8D898BA64747}"/>
              </a:ext>
            </a:extLst>
          </p:cNvPr>
          <p:cNvSpPr txBox="1"/>
          <p:nvPr/>
        </p:nvSpPr>
        <p:spPr>
          <a:xfrm>
            <a:off x="559187" y="1367875"/>
            <a:ext cx="8998144" cy="400110"/>
          </a:xfrm>
          <a:prstGeom prst="rect">
            <a:avLst/>
          </a:prstGeom>
          <a:noFill/>
        </p:spPr>
        <p:txBody>
          <a:bodyPr wrap="square" rtlCol="0">
            <a:spAutoFit/>
          </a:bodyPr>
          <a:lstStyle/>
          <a:p>
            <a:r>
              <a:rPr lang="en-GB" sz="2000" dirty="0"/>
              <a:t>The Pavilion is NOT just a rugby club.  All the below are current regular users</a:t>
            </a:r>
          </a:p>
        </p:txBody>
      </p:sp>
    </p:spTree>
    <p:extLst>
      <p:ext uri="{BB962C8B-B14F-4D97-AF65-F5344CB8AC3E}">
        <p14:creationId xmlns:p14="http://schemas.microsoft.com/office/powerpoint/2010/main" val="219504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F6F1B1-B328-4C5E-89F7-9BD9B028A776}"/>
              </a:ext>
            </a:extLst>
          </p:cNvPr>
          <p:cNvSpPr/>
          <p:nvPr/>
        </p:nvSpPr>
        <p:spPr>
          <a:xfrm>
            <a:off x="3309394" y="244461"/>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6" name="Title 10">
            <a:extLst>
              <a:ext uri="{FF2B5EF4-FFF2-40B4-BE49-F238E27FC236}">
                <a16:creationId xmlns:a16="http://schemas.microsoft.com/office/drawing/2014/main" id="{13475C78-6DD4-4C3C-A98C-E6FFC7232881}"/>
              </a:ext>
            </a:extLst>
          </p:cNvPr>
          <p:cNvSpPr txBox="1">
            <a:spLocks/>
          </p:cNvSpPr>
          <p:nvPr/>
        </p:nvSpPr>
        <p:spPr>
          <a:xfrm>
            <a:off x="604186" y="726067"/>
            <a:ext cx="10515600" cy="4616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400" dirty="0">
              <a:latin typeface="Calibri Light" panose="020F0302020204030204" pitchFamily="34" charset="0"/>
              <a:cs typeface="Calibri Light" panose="020F0302020204030204" pitchFamily="34" charset="0"/>
            </a:endParaRPr>
          </a:p>
        </p:txBody>
      </p:sp>
      <p:sp>
        <p:nvSpPr>
          <p:cNvPr id="7" name="TextBox 6"/>
          <p:cNvSpPr txBox="1"/>
          <p:nvPr/>
        </p:nvSpPr>
        <p:spPr>
          <a:xfrm>
            <a:off x="559187" y="808852"/>
            <a:ext cx="7433733" cy="461665"/>
          </a:xfrm>
          <a:prstGeom prst="rect">
            <a:avLst/>
          </a:prstGeom>
          <a:noFill/>
        </p:spPr>
        <p:txBody>
          <a:bodyPr wrap="square" rtlCol="0">
            <a:spAutoFit/>
          </a:bodyPr>
          <a:lstStyle/>
          <a:p>
            <a:r>
              <a:rPr lang="en-GB" sz="2400" b="1" dirty="0"/>
              <a:t>Who Are Our Users?</a:t>
            </a:r>
          </a:p>
        </p:txBody>
      </p:sp>
      <p:sp>
        <p:nvSpPr>
          <p:cNvPr id="8" name="TextBox 7">
            <a:extLst>
              <a:ext uri="{FF2B5EF4-FFF2-40B4-BE49-F238E27FC236}">
                <a16:creationId xmlns:a16="http://schemas.microsoft.com/office/drawing/2014/main" id="{D2AD34FB-65F5-4B8D-9F7F-8D898BA64747}"/>
              </a:ext>
            </a:extLst>
          </p:cNvPr>
          <p:cNvSpPr txBox="1"/>
          <p:nvPr/>
        </p:nvSpPr>
        <p:spPr>
          <a:xfrm>
            <a:off x="604186" y="4187299"/>
            <a:ext cx="8998144" cy="1015663"/>
          </a:xfrm>
          <a:prstGeom prst="rect">
            <a:avLst/>
          </a:prstGeom>
          <a:noFill/>
        </p:spPr>
        <p:txBody>
          <a:bodyPr wrap="square" rtlCol="0">
            <a:spAutoFit/>
          </a:bodyPr>
          <a:lstStyle/>
          <a:p>
            <a:r>
              <a:rPr lang="en-GB" sz="2000" dirty="0">
                <a:latin typeface="Calibri" panose="020F0502020204030204" pitchFamily="34" charset="0"/>
                <a:cs typeface="Calibri" panose="020F0502020204030204" pitchFamily="34" charset="0"/>
              </a:rPr>
              <a:t>The only current facility in Bingham West with both a safe indoor and outside play / recreation / sports area we have a waiting list of potential users who have expressed an interest in the current or expanded facility, including:</a:t>
            </a:r>
          </a:p>
        </p:txBody>
      </p:sp>
      <p:sp>
        <p:nvSpPr>
          <p:cNvPr id="23" name="TextBox 22">
            <a:extLst>
              <a:ext uri="{FF2B5EF4-FFF2-40B4-BE49-F238E27FC236}">
                <a16:creationId xmlns:a16="http://schemas.microsoft.com/office/drawing/2014/main" id="{EB8C096F-2CE0-43D5-A02C-9985690F82C8}"/>
              </a:ext>
            </a:extLst>
          </p:cNvPr>
          <p:cNvSpPr txBox="1"/>
          <p:nvPr/>
        </p:nvSpPr>
        <p:spPr>
          <a:xfrm>
            <a:off x="604186" y="1378040"/>
            <a:ext cx="8998144" cy="400110"/>
          </a:xfrm>
          <a:prstGeom prst="rect">
            <a:avLst/>
          </a:prstGeom>
          <a:noFill/>
        </p:spPr>
        <p:txBody>
          <a:bodyPr wrap="square" rtlCol="0">
            <a:spAutoFit/>
          </a:bodyPr>
          <a:lstStyle/>
          <a:p>
            <a:r>
              <a:rPr lang="en-GB" sz="2000" dirty="0"/>
              <a:t>Yes, we do also play rugby with players from ages 4 to over 50 and need more space</a:t>
            </a:r>
          </a:p>
        </p:txBody>
      </p:sp>
      <p:pic>
        <p:nvPicPr>
          <p:cNvPr id="9" name="Picture 8" descr="A group of people in a field&#10;&#10;Description automatically generated">
            <a:extLst>
              <a:ext uri="{FF2B5EF4-FFF2-40B4-BE49-F238E27FC236}">
                <a16:creationId xmlns:a16="http://schemas.microsoft.com/office/drawing/2014/main" id="{F5437505-3FCD-4271-BC4F-43A394AB2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905" y="1915254"/>
            <a:ext cx="8652161" cy="2111293"/>
          </a:xfrm>
          <a:prstGeom prst="rect">
            <a:avLst/>
          </a:prstGeom>
        </p:spPr>
      </p:pic>
      <p:pic>
        <p:nvPicPr>
          <p:cNvPr id="24" name="Picture 23" descr="A close up of a sign&#10;&#10;Description automatically generated">
            <a:extLst>
              <a:ext uri="{FF2B5EF4-FFF2-40B4-BE49-F238E27FC236}">
                <a16:creationId xmlns:a16="http://schemas.microsoft.com/office/drawing/2014/main" id="{F4F63CB1-EFC4-4C8D-B4CE-07596CB82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6087" y="5287459"/>
            <a:ext cx="1149615" cy="1326080"/>
          </a:xfrm>
          <a:prstGeom prst="rect">
            <a:avLst/>
          </a:prstGeom>
        </p:spPr>
      </p:pic>
      <p:pic>
        <p:nvPicPr>
          <p:cNvPr id="26" name="Picture 25" descr="A picture containing vector graphics&#10;&#10;Description automatically generated">
            <a:extLst>
              <a:ext uri="{FF2B5EF4-FFF2-40B4-BE49-F238E27FC236}">
                <a16:creationId xmlns:a16="http://schemas.microsoft.com/office/drawing/2014/main" id="{A056EC72-AD6E-471B-8211-5122873968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893" y="5524465"/>
            <a:ext cx="2665501" cy="813545"/>
          </a:xfrm>
          <a:prstGeom prst="rect">
            <a:avLst/>
          </a:prstGeom>
        </p:spPr>
      </p:pic>
      <p:pic>
        <p:nvPicPr>
          <p:cNvPr id="27" name="Picture 26">
            <a:extLst>
              <a:ext uri="{FF2B5EF4-FFF2-40B4-BE49-F238E27FC236}">
                <a16:creationId xmlns:a16="http://schemas.microsoft.com/office/drawing/2014/main" id="{029C6547-7EE0-4B5F-BE82-D2617DBFE61A}"/>
              </a:ext>
            </a:extLst>
          </p:cNvPr>
          <p:cNvPicPr>
            <a:picLocks noChangeAspect="1"/>
          </p:cNvPicPr>
          <p:nvPr/>
        </p:nvPicPr>
        <p:blipFill rotWithShape="1">
          <a:blip r:embed="rId6"/>
          <a:srcRect l="6739" t="20855" r="70918" b="69730"/>
          <a:stretch/>
        </p:blipFill>
        <p:spPr>
          <a:xfrm>
            <a:off x="5344846" y="5446178"/>
            <a:ext cx="4257484" cy="1008642"/>
          </a:xfrm>
          <a:prstGeom prst="rect">
            <a:avLst/>
          </a:prstGeom>
        </p:spPr>
      </p:pic>
      <p:pic>
        <p:nvPicPr>
          <p:cNvPr id="29" name="Picture 28" descr="A picture containing clipart&#10;&#10;Description automatically generated">
            <a:extLst>
              <a:ext uri="{FF2B5EF4-FFF2-40B4-BE49-F238E27FC236}">
                <a16:creationId xmlns:a16="http://schemas.microsoft.com/office/drawing/2014/main" id="{FEC924FC-C26E-4F62-ABC2-BA18AD0980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4051" y="5353989"/>
            <a:ext cx="2487612" cy="1259550"/>
          </a:xfrm>
          <a:prstGeom prst="rect">
            <a:avLst/>
          </a:prstGeom>
        </p:spPr>
      </p:pic>
    </p:spTree>
    <p:extLst>
      <p:ext uri="{BB962C8B-B14F-4D97-AF65-F5344CB8AC3E}">
        <p14:creationId xmlns:p14="http://schemas.microsoft.com/office/powerpoint/2010/main" val="3945088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F6F1B1-B328-4C5E-89F7-9BD9B028A776}"/>
              </a:ext>
            </a:extLst>
          </p:cNvPr>
          <p:cNvSpPr/>
          <p:nvPr/>
        </p:nvSpPr>
        <p:spPr>
          <a:xfrm>
            <a:off x="3309394" y="244461"/>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6" name="Title 10">
            <a:extLst>
              <a:ext uri="{FF2B5EF4-FFF2-40B4-BE49-F238E27FC236}">
                <a16:creationId xmlns:a16="http://schemas.microsoft.com/office/drawing/2014/main" id="{13475C78-6DD4-4C3C-A98C-E6FFC7232881}"/>
              </a:ext>
            </a:extLst>
          </p:cNvPr>
          <p:cNvSpPr txBox="1">
            <a:spLocks/>
          </p:cNvSpPr>
          <p:nvPr/>
        </p:nvSpPr>
        <p:spPr>
          <a:xfrm>
            <a:off x="604186" y="726067"/>
            <a:ext cx="10515600" cy="16370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400" dirty="0">
              <a:latin typeface="Calibri Light" panose="020F0302020204030204" pitchFamily="34" charset="0"/>
              <a:cs typeface="Calibri Light" panose="020F0302020204030204" pitchFamily="34" charset="0"/>
            </a:endParaRPr>
          </a:p>
        </p:txBody>
      </p:sp>
      <p:sp>
        <p:nvSpPr>
          <p:cNvPr id="7" name="TextBox 6"/>
          <p:cNvSpPr txBox="1"/>
          <p:nvPr/>
        </p:nvSpPr>
        <p:spPr>
          <a:xfrm>
            <a:off x="604186" y="720614"/>
            <a:ext cx="7433733" cy="461665"/>
          </a:xfrm>
          <a:prstGeom prst="rect">
            <a:avLst/>
          </a:prstGeom>
          <a:noFill/>
        </p:spPr>
        <p:txBody>
          <a:bodyPr wrap="square" rtlCol="0">
            <a:spAutoFit/>
          </a:bodyPr>
          <a:lstStyle/>
          <a:p>
            <a:r>
              <a:rPr lang="en-GB" sz="2400" dirty="0"/>
              <a:t>Where Are We?</a:t>
            </a:r>
          </a:p>
        </p:txBody>
      </p:sp>
      <p:pic>
        <p:nvPicPr>
          <p:cNvPr id="3" name="Picture 2" descr="A close up of a map&#10;&#10;Description automatically generated">
            <a:extLst>
              <a:ext uri="{FF2B5EF4-FFF2-40B4-BE49-F238E27FC236}">
                <a16:creationId xmlns:a16="http://schemas.microsoft.com/office/drawing/2014/main" id="{20BE4633-12BE-416B-BADB-26CCBD241E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649" t="12718" r="6315" b="39487"/>
          <a:stretch/>
        </p:blipFill>
        <p:spPr>
          <a:xfrm>
            <a:off x="7342366" y="1182279"/>
            <a:ext cx="4276577" cy="3277772"/>
          </a:xfrm>
          <a:prstGeom prst="rect">
            <a:avLst/>
          </a:prstGeom>
        </p:spPr>
      </p:pic>
      <p:pic>
        <p:nvPicPr>
          <p:cNvPr id="10" name="Picture 9">
            <a:extLst>
              <a:ext uri="{FF2B5EF4-FFF2-40B4-BE49-F238E27FC236}">
                <a16:creationId xmlns:a16="http://schemas.microsoft.com/office/drawing/2014/main" id="{C5435DBD-CC3F-4062-803E-D903FA77E245}"/>
              </a:ext>
            </a:extLst>
          </p:cNvPr>
          <p:cNvPicPr>
            <a:picLocks noChangeAspect="1"/>
          </p:cNvPicPr>
          <p:nvPr/>
        </p:nvPicPr>
        <p:blipFill rotWithShape="1">
          <a:blip r:embed="rId4">
            <a:extLst>
              <a:ext uri="{28A0092B-C50C-407E-A947-70E740481C1C}">
                <a14:useLocalDpi xmlns:a14="http://schemas.microsoft.com/office/drawing/2010/main" val="0"/>
              </a:ext>
            </a:extLst>
          </a:blip>
          <a:srcRect r="54786" b="47873"/>
          <a:stretch/>
        </p:blipFill>
        <p:spPr>
          <a:xfrm>
            <a:off x="573056" y="1289099"/>
            <a:ext cx="6672750" cy="5128530"/>
          </a:xfrm>
          <a:prstGeom prst="rect">
            <a:avLst/>
          </a:prstGeom>
        </p:spPr>
      </p:pic>
    </p:spTree>
    <p:extLst>
      <p:ext uri="{BB962C8B-B14F-4D97-AF65-F5344CB8AC3E}">
        <p14:creationId xmlns:p14="http://schemas.microsoft.com/office/powerpoint/2010/main" val="5352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9F6F1B1-B328-4C5E-89F7-9BD9B028A776}"/>
              </a:ext>
            </a:extLst>
          </p:cNvPr>
          <p:cNvSpPr/>
          <p:nvPr/>
        </p:nvSpPr>
        <p:spPr>
          <a:xfrm>
            <a:off x="3309394" y="244461"/>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6" name="Title 10">
            <a:extLst>
              <a:ext uri="{FF2B5EF4-FFF2-40B4-BE49-F238E27FC236}">
                <a16:creationId xmlns:a16="http://schemas.microsoft.com/office/drawing/2014/main" id="{13475C78-6DD4-4C3C-A98C-E6FFC7232881}"/>
              </a:ext>
            </a:extLst>
          </p:cNvPr>
          <p:cNvSpPr txBox="1">
            <a:spLocks/>
          </p:cNvSpPr>
          <p:nvPr/>
        </p:nvSpPr>
        <p:spPr>
          <a:xfrm>
            <a:off x="604186" y="726067"/>
            <a:ext cx="10515600" cy="16370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GB" sz="2400" dirty="0">
              <a:latin typeface="Calibri Light" panose="020F0302020204030204" pitchFamily="34" charset="0"/>
              <a:cs typeface="Calibri Light" panose="020F0302020204030204" pitchFamily="34" charset="0"/>
            </a:endParaRPr>
          </a:p>
        </p:txBody>
      </p:sp>
      <p:sp>
        <p:nvSpPr>
          <p:cNvPr id="7" name="TextBox 6"/>
          <p:cNvSpPr txBox="1"/>
          <p:nvPr/>
        </p:nvSpPr>
        <p:spPr>
          <a:xfrm>
            <a:off x="604186" y="720614"/>
            <a:ext cx="7433733" cy="461665"/>
          </a:xfrm>
          <a:prstGeom prst="rect">
            <a:avLst/>
          </a:prstGeom>
          <a:noFill/>
        </p:spPr>
        <p:txBody>
          <a:bodyPr wrap="square" rtlCol="0">
            <a:spAutoFit/>
          </a:bodyPr>
          <a:lstStyle/>
          <a:p>
            <a:r>
              <a:rPr lang="en-GB" sz="2400" dirty="0"/>
              <a:t>Where Are We?</a:t>
            </a:r>
          </a:p>
        </p:txBody>
      </p:sp>
      <p:pic>
        <p:nvPicPr>
          <p:cNvPr id="9" name="Picture 8">
            <a:extLst>
              <a:ext uri="{FF2B5EF4-FFF2-40B4-BE49-F238E27FC236}">
                <a16:creationId xmlns:a16="http://schemas.microsoft.com/office/drawing/2014/main" id="{467D533B-41B3-4F0C-B08C-98D457108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9170" y="3635451"/>
            <a:ext cx="1802148" cy="2781422"/>
          </a:xfrm>
          <a:prstGeom prst="rect">
            <a:avLst/>
          </a:prstGeom>
        </p:spPr>
      </p:pic>
      <p:pic>
        <p:nvPicPr>
          <p:cNvPr id="10" name="Picture 9" descr="A close up of a map&#10;&#10;Description automatically generated">
            <a:extLst>
              <a:ext uri="{FF2B5EF4-FFF2-40B4-BE49-F238E27FC236}">
                <a16:creationId xmlns:a16="http://schemas.microsoft.com/office/drawing/2014/main" id="{AD663128-1FB1-45A2-86FE-B3A09B3BA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86" y="1344792"/>
            <a:ext cx="6581988" cy="5180016"/>
          </a:xfrm>
          <a:prstGeom prst="rect">
            <a:avLst/>
          </a:prstGeom>
        </p:spPr>
      </p:pic>
      <p:pic>
        <p:nvPicPr>
          <p:cNvPr id="12" name="Picture 11">
            <a:extLst>
              <a:ext uri="{FF2B5EF4-FFF2-40B4-BE49-F238E27FC236}">
                <a16:creationId xmlns:a16="http://schemas.microsoft.com/office/drawing/2014/main" id="{C9E550E7-F68A-4154-B65A-8420627D68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4537" y="1198712"/>
            <a:ext cx="6145456" cy="2328804"/>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43BFE2E2-E57A-422E-9008-80C77C510C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9881" y="3635451"/>
            <a:ext cx="1860152" cy="2628214"/>
          </a:xfrm>
          <a:prstGeom prst="rect">
            <a:avLst/>
          </a:prstGeom>
        </p:spPr>
      </p:pic>
    </p:spTree>
    <p:extLst>
      <p:ext uri="{BB962C8B-B14F-4D97-AF65-F5344CB8AC3E}">
        <p14:creationId xmlns:p14="http://schemas.microsoft.com/office/powerpoint/2010/main" val="9667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28571" y="532791"/>
            <a:ext cx="10515600" cy="555816"/>
          </a:xfrm>
        </p:spPr>
        <p:txBody>
          <a:bodyPr>
            <a:normAutofit/>
          </a:bodyPr>
          <a:lstStyle/>
          <a:p>
            <a:r>
              <a:rPr lang="en-GB" sz="2400" b="1" dirty="0">
                <a:latin typeface="Calibri Light" panose="020F0302020204030204" pitchFamily="34" charset="0"/>
                <a:cs typeface="Calibri Light" panose="020F0302020204030204" pitchFamily="34" charset="0"/>
              </a:rPr>
              <a:t>What are our objectives</a:t>
            </a:r>
          </a:p>
        </p:txBody>
      </p:sp>
      <p:sp>
        <p:nvSpPr>
          <p:cNvPr id="5" name="Content Placeholder 4"/>
          <p:cNvSpPr>
            <a:spLocks noGrp="1"/>
          </p:cNvSpPr>
          <p:nvPr>
            <p:ph sz="half" idx="1"/>
          </p:nvPr>
        </p:nvSpPr>
        <p:spPr>
          <a:xfrm>
            <a:off x="629653" y="1490359"/>
            <a:ext cx="10134600" cy="4351338"/>
          </a:xfrm>
        </p:spPr>
        <p:txBody>
          <a:bodyPr>
            <a:noAutofit/>
          </a:bodyPr>
          <a:lstStyle/>
          <a:p>
            <a:pPr marL="0" indent="0">
              <a:buNone/>
            </a:pPr>
            <a:r>
              <a:rPr lang="en-GB" sz="2400" dirty="0">
                <a:latin typeface="Calibri" panose="020F0502020204030204" pitchFamily="34" charset="0"/>
                <a:cs typeface="Calibri" panose="020F0502020204030204" pitchFamily="34" charset="0"/>
              </a:rPr>
              <a:t>Expand the offering at The Pavilion to:</a:t>
            </a:r>
          </a:p>
          <a:p>
            <a:r>
              <a:rPr lang="en-GB" sz="2400" dirty="0">
                <a:latin typeface="Calibri" panose="020F0502020204030204" pitchFamily="34" charset="0"/>
                <a:cs typeface="Calibri" panose="020F0502020204030204" pitchFamily="34" charset="0"/>
              </a:rPr>
              <a:t>Meet known unmet demand</a:t>
            </a:r>
          </a:p>
          <a:p>
            <a:r>
              <a:rPr lang="en-GB" sz="2400" dirty="0">
                <a:latin typeface="Calibri" panose="020F0502020204030204" pitchFamily="34" charset="0"/>
                <a:cs typeface="Calibri" panose="020F0502020204030204" pitchFamily="34" charset="0"/>
              </a:rPr>
              <a:t>Reduce reliance on marquee for increased capacity</a:t>
            </a:r>
          </a:p>
          <a:p>
            <a:r>
              <a:rPr lang="en-GB" sz="2400" dirty="0">
                <a:latin typeface="Calibri" panose="020F0502020204030204" pitchFamily="34" charset="0"/>
                <a:cs typeface="Calibri" panose="020F0502020204030204" pitchFamily="34" charset="0"/>
              </a:rPr>
              <a:t>Increased capacity for sport &amp; recreation for the future</a:t>
            </a:r>
          </a:p>
          <a:p>
            <a:r>
              <a:rPr lang="en-GB" sz="2400" dirty="0">
                <a:latin typeface="Calibri" panose="020F0502020204030204" pitchFamily="34" charset="0"/>
                <a:cs typeface="Calibri" panose="020F0502020204030204" pitchFamily="34" charset="0"/>
              </a:rPr>
              <a:t>Building continue to pay for itself Mon – Fri 9 am –10 pm</a:t>
            </a:r>
          </a:p>
          <a:p>
            <a:r>
              <a:rPr lang="en-GB" sz="2400" dirty="0">
                <a:latin typeface="Calibri" panose="020F0502020204030204" pitchFamily="34" charset="0"/>
                <a:cs typeface="Calibri" panose="020F0502020204030204" pitchFamily="34" charset="0"/>
              </a:rPr>
              <a:t>Increased community footprint with flexible, bigger rooms </a:t>
            </a:r>
          </a:p>
          <a:p>
            <a:r>
              <a:rPr lang="en-GB" sz="2400" dirty="0">
                <a:latin typeface="Calibri" panose="020F0502020204030204" pitchFamily="34" charset="0"/>
                <a:cs typeface="Calibri" panose="020F0502020204030204" pitchFamily="34" charset="0"/>
              </a:rPr>
              <a:t>Officials &amp; Ladies changing capacity</a:t>
            </a:r>
          </a:p>
          <a:p>
            <a:r>
              <a:rPr lang="en-GB" sz="2400" dirty="0">
                <a:latin typeface="Calibri" panose="020F0502020204030204" pitchFamily="34" charset="0"/>
                <a:cs typeface="Calibri" panose="020F0502020204030204" pitchFamily="34" charset="0"/>
              </a:rPr>
              <a:t>1</a:t>
            </a:r>
            <a:r>
              <a:rPr lang="en-GB" sz="2400" baseline="30000" dirty="0">
                <a:latin typeface="Calibri" panose="020F0502020204030204" pitchFamily="34" charset="0"/>
                <a:cs typeface="Calibri" panose="020F0502020204030204" pitchFamily="34" charset="0"/>
              </a:rPr>
              <a:t>st</a:t>
            </a:r>
            <a:r>
              <a:rPr lang="en-GB" sz="2400" dirty="0">
                <a:latin typeface="Calibri" panose="020F0502020204030204" pitchFamily="34" charset="0"/>
                <a:cs typeface="Calibri" panose="020F0502020204030204" pitchFamily="34" charset="0"/>
              </a:rPr>
              <a:t> aid / Physio room</a:t>
            </a:r>
          </a:p>
          <a:p>
            <a:r>
              <a:rPr lang="en-GB" sz="2400" dirty="0">
                <a:latin typeface="Calibri" panose="020F0502020204030204" pitchFamily="34" charset="0"/>
                <a:cs typeface="Calibri" panose="020F0502020204030204" pitchFamily="34" charset="0"/>
              </a:rPr>
              <a:t>More robust construction</a:t>
            </a:r>
          </a:p>
          <a:p>
            <a:endParaRPr lang="en-GB" dirty="0"/>
          </a:p>
          <a:p>
            <a:endParaRPr lang="en-GB" dirty="0"/>
          </a:p>
          <a:p>
            <a:endParaRPr lang="en-GB" dirty="0"/>
          </a:p>
        </p:txBody>
      </p:sp>
      <p:sp>
        <p:nvSpPr>
          <p:cNvPr id="7" name="AutoShape 2" descr="Image result for Pitchero club icon"/>
          <p:cNvSpPr>
            <a:spLocks noChangeAspect="1" noChangeArrowheads="1"/>
          </p:cNvSpPr>
          <p:nvPr/>
        </p:nvSpPr>
        <p:spPr bwMode="auto">
          <a:xfrm>
            <a:off x="7113936" y="190499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https://www.pitchero.com/parallax-assets/img/icons/ph-icon-intro-club-app-68fd7ae143.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4CD5873F-FC1E-450B-B260-4D449B89B2C6}"/>
              </a:ext>
            </a:extLst>
          </p:cNvPr>
          <p:cNvSpPr/>
          <p:nvPr/>
        </p:nvSpPr>
        <p:spPr>
          <a:xfrm>
            <a:off x="3545690" y="222423"/>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pic>
        <p:nvPicPr>
          <p:cNvPr id="4" name="Picture 3" descr="A group of people sitting in front of a crowd&#10;&#10;Description automatically generated">
            <a:extLst>
              <a:ext uri="{FF2B5EF4-FFF2-40B4-BE49-F238E27FC236}">
                <a16:creationId xmlns:a16="http://schemas.microsoft.com/office/drawing/2014/main" id="{03946602-C41D-4F50-92C2-9F1DC98AFB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1565" y="4515854"/>
            <a:ext cx="2758475" cy="1740484"/>
          </a:xfrm>
          <a:prstGeom prst="rect">
            <a:avLst/>
          </a:prstGeom>
        </p:spPr>
      </p:pic>
      <p:pic>
        <p:nvPicPr>
          <p:cNvPr id="10" name="Picture 9" descr="A group of people posing for the camera&#10;&#10;Description automatically generated">
            <a:extLst>
              <a:ext uri="{FF2B5EF4-FFF2-40B4-BE49-F238E27FC236}">
                <a16:creationId xmlns:a16="http://schemas.microsoft.com/office/drawing/2014/main" id="{4838248D-1CD5-498F-AAE6-DA610F74D0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6867" y="4503404"/>
            <a:ext cx="2758476" cy="1742214"/>
          </a:xfrm>
          <a:prstGeom prst="rect">
            <a:avLst/>
          </a:prstGeom>
        </p:spPr>
      </p:pic>
      <p:pic>
        <p:nvPicPr>
          <p:cNvPr id="13" name="Picture 12" descr="A picture containing person, child, boy, little&#10;&#10;Description automatically generated">
            <a:extLst>
              <a:ext uri="{FF2B5EF4-FFF2-40B4-BE49-F238E27FC236}">
                <a16:creationId xmlns:a16="http://schemas.microsoft.com/office/drawing/2014/main" id="{8BA07499-B2C4-4950-8358-CF3DA269F8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03649" y="2463273"/>
            <a:ext cx="2758476" cy="1742214"/>
          </a:xfrm>
          <a:prstGeom prst="rect">
            <a:avLst/>
          </a:prstGeom>
        </p:spPr>
      </p:pic>
    </p:spTree>
    <p:extLst>
      <p:ext uri="{BB962C8B-B14F-4D97-AF65-F5344CB8AC3E}">
        <p14:creationId xmlns:p14="http://schemas.microsoft.com/office/powerpoint/2010/main" val="3580911797"/>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EC9797-AA56-42FF-BA83-48CAB97C8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650" y="810699"/>
            <a:ext cx="9987606" cy="5651061"/>
          </a:xfrm>
          <a:prstGeom prst="rect">
            <a:avLst/>
          </a:prstGeom>
        </p:spPr>
      </p:pic>
      <p:sp>
        <p:nvSpPr>
          <p:cNvPr id="5" name="Rectangle 4">
            <a:extLst>
              <a:ext uri="{FF2B5EF4-FFF2-40B4-BE49-F238E27FC236}">
                <a16:creationId xmlns:a16="http://schemas.microsoft.com/office/drawing/2014/main" id="{BF1AEA09-E025-4F47-94C9-C280809B7A40}"/>
              </a:ext>
            </a:extLst>
          </p:cNvPr>
          <p:cNvSpPr/>
          <p:nvPr/>
        </p:nvSpPr>
        <p:spPr>
          <a:xfrm>
            <a:off x="3545690" y="222423"/>
            <a:ext cx="4683526" cy="369332"/>
          </a:xfrm>
          <a:prstGeom prst="rect">
            <a:avLst/>
          </a:prstGeom>
        </p:spPr>
        <p:txBody>
          <a:bodyPr wrap="none">
            <a:spAutoFit/>
          </a:bodyPr>
          <a:lstStyle/>
          <a:p>
            <a:r>
              <a:rPr lang="en-GB" dirty="0">
                <a:latin typeface="Calibri Light" panose="020F0302020204030204" pitchFamily="34" charset="0"/>
                <a:cs typeface="Calibri Light" panose="020F0302020204030204" pitchFamily="34" charset="0"/>
              </a:rPr>
              <a:t>Bingham Town Pavilion Redevelopment proposal</a:t>
            </a:r>
            <a:endParaRPr lang="en-GB" dirty="0"/>
          </a:p>
        </p:txBody>
      </p:sp>
      <p:sp>
        <p:nvSpPr>
          <p:cNvPr id="6" name="Title 10">
            <a:extLst>
              <a:ext uri="{FF2B5EF4-FFF2-40B4-BE49-F238E27FC236}">
                <a16:creationId xmlns:a16="http://schemas.microsoft.com/office/drawing/2014/main" id="{280CC4F8-8686-45E0-8406-282639B5A415}"/>
              </a:ext>
            </a:extLst>
          </p:cNvPr>
          <p:cNvSpPr>
            <a:spLocks noGrp="1"/>
          </p:cNvSpPr>
          <p:nvPr>
            <p:ph type="title"/>
          </p:nvPr>
        </p:nvSpPr>
        <p:spPr>
          <a:xfrm>
            <a:off x="528571" y="532791"/>
            <a:ext cx="10515600" cy="555816"/>
          </a:xfrm>
        </p:spPr>
        <p:txBody>
          <a:bodyPr>
            <a:normAutofit/>
          </a:bodyPr>
          <a:lstStyle/>
          <a:p>
            <a:r>
              <a:rPr lang="en-GB" sz="2400" b="1" dirty="0">
                <a:latin typeface="Calibri Light" panose="020F0302020204030204" pitchFamily="34" charset="0"/>
                <a:cs typeface="Calibri Light" panose="020F0302020204030204" pitchFamily="34" charset="0"/>
              </a:rPr>
              <a:t>What do we propose</a:t>
            </a:r>
          </a:p>
        </p:txBody>
      </p:sp>
    </p:spTree>
    <p:extLst>
      <p:ext uri="{BB962C8B-B14F-4D97-AF65-F5344CB8AC3E}">
        <p14:creationId xmlns:p14="http://schemas.microsoft.com/office/powerpoint/2010/main" val="3277539061"/>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2941</TotalTime>
  <Words>930</Words>
  <Application>Microsoft Office PowerPoint</Application>
  <PresentationFormat>Widescreen</PresentationFormat>
  <Paragraphs>165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Symbol</vt:lpstr>
      <vt:lpstr>Wingdings</vt:lpstr>
      <vt:lpstr>Office Theme</vt:lpstr>
      <vt:lpstr>Bingham Town Pavilion Redevelopment proposal  </vt:lpstr>
      <vt:lpstr>PowerPoint Presentation</vt:lpstr>
      <vt:lpstr>PowerPoint Presentation</vt:lpstr>
      <vt:lpstr>PowerPoint Presentation</vt:lpstr>
      <vt:lpstr>PowerPoint Presentation</vt:lpstr>
      <vt:lpstr>PowerPoint Presentation</vt:lpstr>
      <vt:lpstr>PowerPoint Presentation</vt:lpstr>
      <vt:lpstr>What are our objectives</vt:lpstr>
      <vt:lpstr>What do we propose</vt:lpstr>
      <vt:lpstr>What do we propose: Improved Community Space</vt:lpstr>
      <vt:lpstr>What do we propose: Improved Sports Changing</vt:lpstr>
      <vt:lpstr>Our Delivery Timescales, Costings &amp; Funding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sign up to Pitchero Club</dc:title>
  <dc:creator>Peter Corah</dc:creator>
  <cp:lastModifiedBy>Sharon Pyke</cp:lastModifiedBy>
  <cp:revision>173</cp:revision>
  <cp:lastPrinted>2019-09-02T12:09:28Z</cp:lastPrinted>
  <dcterms:created xsi:type="dcterms:W3CDTF">2019-03-02T22:03:30Z</dcterms:created>
  <dcterms:modified xsi:type="dcterms:W3CDTF">2019-10-17T11:16:44Z</dcterms:modified>
</cp:coreProperties>
</file>